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7"/>
  </p:notesMasterIdLst>
  <p:handoutMasterIdLst>
    <p:handoutMasterId r:id="rId38"/>
  </p:handoutMasterIdLst>
  <p:sldIdLst>
    <p:sldId id="257" r:id="rId2"/>
    <p:sldId id="283" r:id="rId3"/>
    <p:sldId id="288" r:id="rId4"/>
    <p:sldId id="306" r:id="rId5"/>
    <p:sldId id="269" r:id="rId6"/>
    <p:sldId id="284" r:id="rId7"/>
    <p:sldId id="281" r:id="rId8"/>
    <p:sldId id="300" r:id="rId9"/>
    <p:sldId id="309" r:id="rId10"/>
    <p:sldId id="307" r:id="rId11"/>
    <p:sldId id="308" r:id="rId12"/>
    <p:sldId id="314" r:id="rId13"/>
    <p:sldId id="316" r:id="rId14"/>
    <p:sldId id="315" r:id="rId15"/>
    <p:sldId id="271" r:id="rId16"/>
    <p:sldId id="317" r:id="rId17"/>
    <p:sldId id="321" r:id="rId18"/>
    <p:sldId id="319" r:id="rId19"/>
    <p:sldId id="320" r:id="rId20"/>
    <p:sldId id="322" r:id="rId21"/>
    <p:sldId id="324" r:id="rId22"/>
    <p:sldId id="325" r:id="rId23"/>
    <p:sldId id="318" r:id="rId24"/>
    <p:sldId id="323" r:id="rId25"/>
    <p:sldId id="313" r:id="rId26"/>
    <p:sldId id="326" r:id="rId27"/>
    <p:sldId id="303" r:id="rId28"/>
    <p:sldId id="304" r:id="rId29"/>
    <p:sldId id="327" r:id="rId30"/>
    <p:sldId id="328" r:id="rId31"/>
    <p:sldId id="276" r:id="rId32"/>
    <p:sldId id="285" r:id="rId33"/>
    <p:sldId id="273" r:id="rId34"/>
    <p:sldId id="294" r:id="rId35"/>
    <p:sldId id="32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200"/>
    <a:srgbClr val="D58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 autoAdjust="0"/>
    <p:restoredTop sz="96259" autoAdjust="0"/>
  </p:normalViewPr>
  <p:slideViewPr>
    <p:cSldViewPr snapToGrid="0" snapToObjects="1">
      <p:cViewPr varScale="1">
        <p:scale>
          <a:sx n="118" d="100"/>
          <a:sy n="118" d="100"/>
        </p:scale>
        <p:origin x="-1272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BEDA40-B53A-9B4A-97ED-43B0EE1D68C6}" type="doc">
      <dgm:prSet loTypeId="urn:microsoft.com/office/officeart/2005/8/layout/funnel1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159EC18B-CBD8-A143-B272-500B22CCE331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large sample</a:t>
          </a:r>
          <a:endParaRPr lang="en-US" dirty="0"/>
        </a:p>
      </dgm:t>
    </dgm:pt>
    <dgm:pt modelId="{F35B9D3B-FAB3-214E-A907-12B9306AF479}" type="parTrans" cxnId="{40B7B6EE-E25C-EF42-B631-BF602D1F3C29}">
      <dgm:prSet/>
      <dgm:spPr/>
      <dgm:t>
        <a:bodyPr/>
        <a:lstStyle/>
        <a:p>
          <a:endParaRPr lang="en-US"/>
        </a:p>
      </dgm:t>
    </dgm:pt>
    <dgm:pt modelId="{E93E991D-5E89-094F-8B61-F1D996622036}" type="sibTrans" cxnId="{40B7B6EE-E25C-EF42-B631-BF602D1F3C29}">
      <dgm:prSet/>
      <dgm:spPr/>
      <dgm:t>
        <a:bodyPr/>
        <a:lstStyle/>
        <a:p>
          <a:endParaRPr lang="en-US"/>
        </a:p>
      </dgm:t>
    </dgm:pt>
    <dgm:pt modelId="{1C126147-7192-FA41-B4B1-578CFA54BCF3}">
      <dgm:prSet phldrT="[Text]" custT="1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 smtClean="0"/>
            <a:t>multi-</a:t>
          </a:r>
          <a:r>
            <a:rPr lang="en-US" sz="1600" dirty="0" err="1" smtClean="0"/>
            <a:t>λ</a:t>
          </a:r>
          <a:r>
            <a:rPr lang="en-US" sz="1600" dirty="0" smtClean="0"/>
            <a:t/>
          </a:r>
          <a:br>
            <a:rPr lang="en-US" sz="1600" dirty="0" smtClean="0"/>
          </a:br>
          <a:r>
            <a:rPr lang="en-US" sz="1600" dirty="0" smtClean="0"/>
            <a:t>study</a:t>
          </a:r>
          <a:endParaRPr lang="en-US" sz="1600" dirty="0"/>
        </a:p>
      </dgm:t>
    </dgm:pt>
    <dgm:pt modelId="{08A93A75-9CBD-954D-9995-F4E27D37FA5F}" type="parTrans" cxnId="{8537FBB8-AFD6-1F40-9DA0-3179D3CA3D70}">
      <dgm:prSet/>
      <dgm:spPr/>
      <dgm:t>
        <a:bodyPr/>
        <a:lstStyle/>
        <a:p>
          <a:endParaRPr lang="en-US"/>
        </a:p>
      </dgm:t>
    </dgm:pt>
    <dgm:pt modelId="{047B8C8C-4246-3847-8B5E-2F58CE7F4E3F}" type="sibTrans" cxnId="{8537FBB8-AFD6-1F40-9DA0-3179D3CA3D70}">
      <dgm:prSet/>
      <dgm:spPr/>
      <dgm:t>
        <a:bodyPr/>
        <a:lstStyle/>
        <a:p>
          <a:endParaRPr lang="en-US"/>
        </a:p>
      </dgm:t>
    </dgm:pt>
    <dgm:pt modelId="{7A75A55D-8F50-8D46-80D2-ECDD722FC03F}">
      <dgm:prSet phldrT="[Text]"/>
      <dgm:spPr/>
      <dgm:t>
        <a:bodyPr/>
        <a:lstStyle/>
        <a:p>
          <a:r>
            <a:rPr lang="en-US" dirty="0" smtClean="0"/>
            <a:t>isolated galaxies</a:t>
          </a:r>
          <a:endParaRPr lang="en-US" dirty="0"/>
        </a:p>
      </dgm:t>
    </dgm:pt>
    <dgm:pt modelId="{40C14FFB-D2FF-0549-A73B-E4F49382CE32}" type="parTrans" cxnId="{18B0F6CC-2028-8F40-8B55-BC2DA0D87785}">
      <dgm:prSet/>
      <dgm:spPr/>
      <dgm:t>
        <a:bodyPr/>
        <a:lstStyle/>
        <a:p>
          <a:endParaRPr lang="en-US"/>
        </a:p>
      </dgm:t>
    </dgm:pt>
    <dgm:pt modelId="{8DC0708A-36A4-084D-9E8F-8D4A5A97CD64}" type="sibTrans" cxnId="{18B0F6CC-2028-8F40-8B55-BC2DA0D87785}">
      <dgm:prSet/>
      <dgm:spPr/>
      <dgm:t>
        <a:bodyPr/>
        <a:lstStyle/>
        <a:p>
          <a:endParaRPr lang="en-US"/>
        </a:p>
      </dgm:t>
    </dgm:pt>
    <dgm:pt modelId="{EDE381A1-A5CA-AD4C-AEC8-50028C135CA4}">
      <dgm:prSet phldrT="[Text]" custT="1"/>
      <dgm:spPr/>
      <dgm:t>
        <a:bodyPr/>
        <a:lstStyle/>
        <a:p>
          <a:endParaRPr lang="en-US" sz="1300" dirty="0"/>
        </a:p>
      </dgm:t>
    </dgm:pt>
    <dgm:pt modelId="{9932F884-0854-CD4C-826A-869ADDFC4310}" type="sibTrans" cxnId="{D05ACEA5-8322-0A48-B2A6-D89A87F40229}">
      <dgm:prSet/>
      <dgm:spPr/>
      <dgm:t>
        <a:bodyPr/>
        <a:lstStyle/>
        <a:p>
          <a:endParaRPr lang="en-US"/>
        </a:p>
      </dgm:t>
    </dgm:pt>
    <dgm:pt modelId="{C8A25E59-C69E-3042-8F73-2C14BEAA0DD0}" type="parTrans" cxnId="{D05ACEA5-8322-0A48-B2A6-D89A87F40229}">
      <dgm:prSet/>
      <dgm:spPr/>
      <dgm:t>
        <a:bodyPr/>
        <a:lstStyle/>
        <a:p>
          <a:endParaRPr lang="en-US"/>
        </a:p>
      </dgm:t>
    </dgm:pt>
    <dgm:pt modelId="{C042DD42-340A-D241-9C78-DA68531B1E53}" type="pres">
      <dgm:prSet presAssocID="{E8BEDA40-B53A-9B4A-97ED-43B0EE1D68C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6B113B-E940-684B-A1B2-59E6E478E936}" type="pres">
      <dgm:prSet presAssocID="{E8BEDA40-B53A-9B4A-97ED-43B0EE1D68C6}" presName="ellipse" presStyleLbl="trBgShp" presStyleIdx="0" presStyleCnt="1" custLinFactNeighborX="-231" custLinFactNeighborY="-2004"/>
      <dgm:spPr/>
    </dgm:pt>
    <dgm:pt modelId="{15874097-2791-3E4F-81C7-161F2566D486}" type="pres">
      <dgm:prSet presAssocID="{E8BEDA40-B53A-9B4A-97ED-43B0EE1D68C6}" presName="arrow1" presStyleLbl="fgShp" presStyleIdx="0" presStyleCnt="1" custScaleY="115731"/>
      <dgm:spPr/>
    </dgm:pt>
    <dgm:pt modelId="{E6C345FC-7F35-4046-BB91-E9EBD60EBA33}" type="pres">
      <dgm:prSet presAssocID="{E8BEDA40-B53A-9B4A-97ED-43B0EE1D68C6}" presName="rectangle" presStyleLbl="revTx" presStyleIdx="0" presStyleCnt="1" custScaleY="81701" custLinFactNeighborX="-748" custLinFactNeighborY="79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48E8D1-2B46-0E41-8900-D4C08F258D7D}" type="pres">
      <dgm:prSet presAssocID="{1C126147-7192-FA41-B4B1-578CFA54BCF3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DBD073-15AF-184A-852D-CD5D7F26CCFD}" type="pres">
      <dgm:prSet presAssocID="{7A75A55D-8F50-8D46-80D2-ECDD722FC03F}" presName="item2" presStyleLbl="node1" presStyleIdx="1" presStyleCnt="3" custLinFactNeighborX="-2661" custLinFactNeighborY="-106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2955E-58A9-CE43-B91E-B2BD4A9AD357}" type="pres">
      <dgm:prSet presAssocID="{EDE381A1-A5CA-AD4C-AEC8-50028C135CA4}" presName="item3" presStyleLbl="node1" presStyleIdx="2" presStyleCnt="3" custLinFactNeighborX="7319" custLinFactNeighborY="-58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2DDA1-6591-374D-B3AC-2579E7078CB5}" type="pres">
      <dgm:prSet presAssocID="{E8BEDA40-B53A-9B4A-97ED-43B0EE1D68C6}" presName="funnel" presStyleLbl="trAlignAcc1" presStyleIdx="0" presStyleCnt="1" custLinFactNeighborX="-428" custLinFactNeighborY="-893"/>
      <dgm:spPr/>
    </dgm:pt>
  </dgm:ptLst>
  <dgm:cxnLst>
    <dgm:cxn modelId="{D807CDBA-7C9E-124F-901C-75A80ECD8676}" type="presOf" srcId="{E8BEDA40-B53A-9B4A-97ED-43B0EE1D68C6}" destId="{C042DD42-340A-D241-9C78-DA68531B1E53}" srcOrd="0" destOrd="0" presId="urn:microsoft.com/office/officeart/2005/8/layout/funnel1"/>
    <dgm:cxn modelId="{8537FBB8-AFD6-1F40-9DA0-3179D3CA3D70}" srcId="{E8BEDA40-B53A-9B4A-97ED-43B0EE1D68C6}" destId="{1C126147-7192-FA41-B4B1-578CFA54BCF3}" srcOrd="1" destOrd="0" parTransId="{08A93A75-9CBD-954D-9995-F4E27D37FA5F}" sibTransId="{047B8C8C-4246-3847-8B5E-2F58CE7F4E3F}"/>
    <dgm:cxn modelId="{D05ACEA5-8322-0A48-B2A6-D89A87F40229}" srcId="{E8BEDA40-B53A-9B4A-97ED-43B0EE1D68C6}" destId="{EDE381A1-A5CA-AD4C-AEC8-50028C135CA4}" srcOrd="3" destOrd="0" parTransId="{C8A25E59-C69E-3042-8F73-2C14BEAA0DD0}" sibTransId="{9932F884-0854-CD4C-826A-869ADDFC4310}"/>
    <dgm:cxn modelId="{321BAA1A-0DF5-E64C-A4B7-AB4BDAFE349A}" type="presOf" srcId="{159EC18B-CBD8-A143-B272-500B22CCE331}" destId="{5A52955E-58A9-CE43-B91E-B2BD4A9AD357}" srcOrd="0" destOrd="0" presId="urn:microsoft.com/office/officeart/2005/8/layout/funnel1"/>
    <dgm:cxn modelId="{10433E48-AA49-4E41-B690-3EFC8A0299C1}" type="presOf" srcId="{7A75A55D-8F50-8D46-80D2-ECDD722FC03F}" destId="{C248E8D1-2B46-0E41-8900-D4C08F258D7D}" srcOrd="0" destOrd="0" presId="urn:microsoft.com/office/officeart/2005/8/layout/funnel1"/>
    <dgm:cxn modelId="{40B7B6EE-E25C-EF42-B631-BF602D1F3C29}" srcId="{E8BEDA40-B53A-9B4A-97ED-43B0EE1D68C6}" destId="{159EC18B-CBD8-A143-B272-500B22CCE331}" srcOrd="0" destOrd="0" parTransId="{F35B9D3B-FAB3-214E-A907-12B9306AF479}" sibTransId="{E93E991D-5E89-094F-8B61-F1D996622036}"/>
    <dgm:cxn modelId="{FBD89C64-FC0A-D342-9E39-D585115AE857}" type="presOf" srcId="{1C126147-7192-FA41-B4B1-578CFA54BCF3}" destId="{82DBD073-15AF-184A-852D-CD5D7F26CCFD}" srcOrd="0" destOrd="0" presId="urn:microsoft.com/office/officeart/2005/8/layout/funnel1"/>
    <dgm:cxn modelId="{59CA4AB1-4E3A-CC4F-AD45-D768CBB3D141}" type="presOf" srcId="{EDE381A1-A5CA-AD4C-AEC8-50028C135CA4}" destId="{E6C345FC-7F35-4046-BB91-E9EBD60EBA33}" srcOrd="0" destOrd="0" presId="urn:microsoft.com/office/officeart/2005/8/layout/funnel1"/>
    <dgm:cxn modelId="{18B0F6CC-2028-8F40-8B55-BC2DA0D87785}" srcId="{E8BEDA40-B53A-9B4A-97ED-43B0EE1D68C6}" destId="{7A75A55D-8F50-8D46-80D2-ECDD722FC03F}" srcOrd="2" destOrd="0" parTransId="{40C14FFB-D2FF-0549-A73B-E4F49382CE32}" sibTransId="{8DC0708A-36A4-084D-9E8F-8D4A5A97CD64}"/>
    <dgm:cxn modelId="{35269751-CA7D-9141-B196-C0754DC57BB8}" type="presParOf" srcId="{C042DD42-340A-D241-9C78-DA68531B1E53}" destId="{346B113B-E940-684B-A1B2-59E6E478E936}" srcOrd="0" destOrd="0" presId="urn:microsoft.com/office/officeart/2005/8/layout/funnel1"/>
    <dgm:cxn modelId="{4F98510F-ABF6-D343-809C-88DEEB4FC9D6}" type="presParOf" srcId="{C042DD42-340A-D241-9C78-DA68531B1E53}" destId="{15874097-2791-3E4F-81C7-161F2566D486}" srcOrd="1" destOrd="0" presId="urn:microsoft.com/office/officeart/2005/8/layout/funnel1"/>
    <dgm:cxn modelId="{15C09596-3BE4-3B40-8D96-79C5744831A1}" type="presParOf" srcId="{C042DD42-340A-D241-9C78-DA68531B1E53}" destId="{E6C345FC-7F35-4046-BB91-E9EBD60EBA33}" srcOrd="2" destOrd="0" presId="urn:microsoft.com/office/officeart/2005/8/layout/funnel1"/>
    <dgm:cxn modelId="{933AAD69-5539-014D-BF4B-05F2A843DD67}" type="presParOf" srcId="{C042DD42-340A-D241-9C78-DA68531B1E53}" destId="{C248E8D1-2B46-0E41-8900-D4C08F258D7D}" srcOrd="3" destOrd="0" presId="urn:microsoft.com/office/officeart/2005/8/layout/funnel1"/>
    <dgm:cxn modelId="{207C9AE3-F504-AF45-84CD-AA2155C19042}" type="presParOf" srcId="{C042DD42-340A-D241-9C78-DA68531B1E53}" destId="{82DBD073-15AF-184A-852D-CD5D7F26CCFD}" srcOrd="4" destOrd="0" presId="urn:microsoft.com/office/officeart/2005/8/layout/funnel1"/>
    <dgm:cxn modelId="{C9AD512B-51D0-1446-BE24-4C0F8AA2E8D7}" type="presParOf" srcId="{C042DD42-340A-D241-9C78-DA68531B1E53}" destId="{5A52955E-58A9-CE43-B91E-B2BD4A9AD357}" srcOrd="5" destOrd="0" presId="urn:microsoft.com/office/officeart/2005/8/layout/funnel1"/>
    <dgm:cxn modelId="{ABB94AC7-04E3-644B-9301-BD336D06A273}" type="presParOf" srcId="{C042DD42-340A-D241-9C78-DA68531B1E53}" destId="{8EA2DDA1-6591-374D-B3AC-2579E7078CB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B113B-E940-684B-A1B2-59E6E478E936}">
      <dsp:nvSpPr>
        <dsp:cNvPr id="0" name=""/>
        <dsp:cNvSpPr/>
      </dsp:nvSpPr>
      <dsp:spPr>
        <a:xfrm>
          <a:off x="1397051" y="177155"/>
          <a:ext cx="3276600" cy="1137920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74097-2791-3E4F-81C7-161F2566D486}">
      <dsp:nvSpPr>
        <dsp:cNvPr id="0" name=""/>
        <dsp:cNvSpPr/>
      </dsp:nvSpPr>
      <dsp:spPr>
        <a:xfrm>
          <a:off x="2730500" y="2954374"/>
          <a:ext cx="635000" cy="470330"/>
        </a:xfrm>
        <a:prstGeom prst="downArrow">
          <a:avLst/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6C345FC-7F35-4046-BB91-E9EBD60EBA33}">
      <dsp:nvSpPr>
        <dsp:cNvPr id="0" name=""/>
        <dsp:cNvSpPr/>
      </dsp:nvSpPr>
      <dsp:spPr>
        <a:xfrm>
          <a:off x="1501200" y="3441437"/>
          <a:ext cx="3048000" cy="622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 dirty="0"/>
        </a:p>
      </dsp:txBody>
      <dsp:txXfrm>
        <a:off x="1501200" y="3441437"/>
        <a:ext cx="3048000" cy="622561"/>
      </dsp:txXfrm>
    </dsp:sp>
    <dsp:sp modelId="{C248E8D1-2B46-0E41-8900-D4C08F258D7D}">
      <dsp:nvSpPr>
        <dsp:cNvPr id="0" name=""/>
        <dsp:cNvSpPr/>
      </dsp:nvSpPr>
      <dsp:spPr>
        <a:xfrm>
          <a:off x="2595880" y="1425763"/>
          <a:ext cx="1143000" cy="114300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48000"/>
                <a:satMod val="180000"/>
                <a:lumMod val="94000"/>
              </a:schemeClr>
            </a:gs>
          </a:gsLst>
          <a:lin ang="4140000" scaled="1"/>
        </a:gradFill>
        <a:ln>
          <a:noFill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isolated galaxies</a:t>
          </a:r>
          <a:endParaRPr lang="en-US" sz="1700" kern="1200" dirty="0"/>
        </a:p>
      </dsp:txBody>
      <dsp:txXfrm>
        <a:off x="2763268" y="1593151"/>
        <a:ext cx="808224" cy="808224"/>
      </dsp:txXfrm>
    </dsp:sp>
    <dsp:sp modelId="{82DBD073-15AF-184A-852D-CD5D7F26CCFD}">
      <dsp:nvSpPr>
        <dsp:cNvPr id="0" name=""/>
        <dsp:cNvSpPr/>
      </dsp:nvSpPr>
      <dsp:spPr>
        <a:xfrm>
          <a:off x="1747584" y="446587"/>
          <a:ext cx="1143000" cy="1143000"/>
        </a:xfrm>
        <a:prstGeom prst="ellipse">
          <a:avLst/>
        </a:prstGeom>
        <a:gradFill rotWithShape="1">
          <a:gsLst>
            <a:gs pos="0">
              <a:schemeClr val="accent5"/>
            </a:gs>
            <a:gs pos="100000">
              <a:schemeClr val="accent5">
                <a:shade val="48000"/>
                <a:satMod val="180000"/>
                <a:lumMod val="94000"/>
              </a:schemeClr>
            </a:gs>
            <a:gs pos="100000">
              <a:schemeClr val="accent5"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5"/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multi-</a:t>
          </a:r>
          <a:r>
            <a:rPr lang="en-US" sz="1600" kern="1200" dirty="0" err="1" smtClean="0"/>
            <a:t>λ</a:t>
          </a:r>
          <a:r>
            <a:rPr lang="en-US" sz="1600" kern="1200" dirty="0" smtClean="0"/>
            <a:t/>
          </a:r>
          <a:br>
            <a:rPr lang="en-US" sz="1600" kern="1200" dirty="0" smtClean="0"/>
          </a:br>
          <a:r>
            <a:rPr lang="en-US" sz="1600" kern="1200" dirty="0" smtClean="0"/>
            <a:t>study</a:t>
          </a:r>
          <a:endParaRPr lang="en-US" sz="1600" kern="1200" dirty="0"/>
        </a:p>
      </dsp:txBody>
      <dsp:txXfrm>
        <a:off x="1914972" y="613975"/>
        <a:ext cx="808224" cy="808224"/>
      </dsp:txXfrm>
    </dsp:sp>
    <dsp:sp modelId="{5A52955E-58A9-CE43-B91E-B2BD4A9AD357}">
      <dsp:nvSpPr>
        <dsp:cNvPr id="0" name=""/>
        <dsp:cNvSpPr/>
      </dsp:nvSpPr>
      <dsp:spPr>
        <a:xfrm>
          <a:off x="3030056" y="224984"/>
          <a:ext cx="1143000" cy="1143000"/>
        </a:xfrm>
        <a:prstGeom prst="ellipse">
          <a:avLst/>
        </a:prstGeom>
        <a:gradFill rotWithShape="1">
          <a:gsLst>
            <a:gs pos="0">
              <a:schemeClr val="accent6"/>
            </a:gs>
            <a:gs pos="100000">
              <a:schemeClr val="accent6">
                <a:shade val="48000"/>
                <a:satMod val="180000"/>
                <a:lumMod val="94000"/>
              </a:schemeClr>
            </a:gs>
            <a:gs pos="100000">
              <a:schemeClr val="accent6">
                <a:shade val="48000"/>
                <a:satMod val="180000"/>
                <a:lumMod val="94000"/>
              </a:schemeClr>
            </a:gs>
          </a:gsLst>
          <a:lin ang="4140000" scaled="1"/>
        </a:gradFill>
        <a:ln w="12700" cap="flat" cmpd="sng" algn="ctr">
          <a:solidFill>
            <a:schemeClr val="accent6"/>
          </a:solidFill>
          <a:prstDash val="solid"/>
        </a:ln>
        <a:effectLst>
          <a:outerShdw blurRad="762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glow" dir="tl">
            <a:rot lat="0" lon="0" rev="19800000"/>
          </a:lightRig>
        </a:scene3d>
        <a:sp3d prstMaterial="metal">
          <a:bevelT w="38100" h="38100"/>
        </a:sp3d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large sample</a:t>
          </a:r>
          <a:endParaRPr lang="en-US" sz="1700" kern="1200" dirty="0"/>
        </a:p>
      </dsp:txBody>
      <dsp:txXfrm>
        <a:off x="3197444" y="392372"/>
        <a:ext cx="808224" cy="808224"/>
      </dsp:txXfrm>
    </dsp:sp>
    <dsp:sp modelId="{8EA2DDA1-6591-374D-B3AC-2579E7078CB5}">
      <dsp:nvSpPr>
        <dsp:cNvPr id="0" name=""/>
        <dsp:cNvSpPr/>
      </dsp:nvSpPr>
      <dsp:spPr>
        <a:xfrm>
          <a:off x="1254780" y="34855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37490-0C7B-E849-9903-C8ED4993BC7F}" type="datetime1">
              <a:rPr lang="en-US" smtClean="0"/>
              <a:t>11/7/14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4886-4686-8647-803C-C6D37ED96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24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735C9-1F16-114F-AA5E-7E1F6457ECF8}" type="datetime1">
              <a:rPr lang="en-US" smtClean="0"/>
              <a:t>11/7/14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BDAB5-E2FE-4240-A90C-F9C0CA2EA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61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BDAB5-E2FE-4240-A90C-F9C0CA2EA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21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4BDAB5-E2FE-4240-A90C-F9C0CA2EA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B2DB2-5DF3-5E4F-BFE7-E429BC0F17A8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D4096-3288-C54E-9E9D-8E9E464C8292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4BD75-3D18-5448-88A8-64FF40504E2D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60C4-7907-0F40-9CA2-98C64919A4D0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A194-38D4-8941-AC69-35DACA76F330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BD633-63FF-444F-9A14-06AB5F404204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D89B8-FBB6-EC41-A983-E95BD614D3A5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593DB-BB47-1444-B630-DB0929BCFF83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39ADC-AC61-2E40-8876-3055AB91AA47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63A5-3FCF-A74F-A137-C8520EC0368D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40C92-FF9B-4146-92C2-F605188A5117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10C6C8A-6CC7-A54F-A2BC-E69D084953DD}" type="datetime2">
              <a:rPr lang="en-US" smtClean="0"/>
              <a:t>Friday, November 7,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789C0F2-17E0-497A-9BBE-0C73201AAFE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ransition xmlns:p14="http://schemas.microsoft.com/office/powerpoint/2010/main">
    <p:fade/>
  </p:transition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46760" y="566465"/>
            <a:ext cx="7543800" cy="215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 smtClean="0"/>
              <a:t>The environment of CIG96</a:t>
            </a:r>
            <a:endParaRPr lang="en-US" sz="48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876334" y="2823437"/>
            <a:ext cx="6589336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7200" dirty="0" smtClean="0"/>
              <a:t>{</a:t>
            </a:r>
            <a:r>
              <a:rPr lang="en-US" sz="32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46760" y="5030017"/>
            <a:ext cx="62926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/>
                </a:solidFill>
              </a:rPr>
              <a:t>Pablo Ramírez Moreta   </a:t>
            </a:r>
            <a:r>
              <a:rPr lang="en-US" sz="1400" dirty="0" smtClean="0">
                <a:solidFill>
                  <a:schemeClr val="tx2"/>
                </a:solidFill>
              </a:rPr>
              <a:t>(PhD student at IAA-CSIC)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5"/>
              </a:buClr>
              <a:buSzPct val="92000"/>
              <a:buFont typeface="Wingdings" charset="2"/>
              <a:buChar char="²"/>
            </a:pPr>
            <a:r>
              <a:rPr lang="en-US" sz="1400" dirty="0" smtClean="0">
                <a:solidFill>
                  <a:schemeClr val="tx2"/>
                </a:solidFill>
              </a:rPr>
              <a:t>Advisors: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	Lourdes Verdes Montenegro   (IAA-CSIC)</a:t>
            </a:r>
          </a:p>
          <a:p>
            <a:pPr lvl="2">
              <a:buClr>
                <a:schemeClr val="accent5"/>
              </a:buClr>
              <a:buSzPct val="92000"/>
            </a:pPr>
            <a:r>
              <a:rPr lang="en-US" sz="1400" dirty="0">
                <a:solidFill>
                  <a:schemeClr val="tx2"/>
                </a:solidFill>
              </a:rPr>
              <a:t>Stéphane Leon </a:t>
            </a:r>
            <a:r>
              <a:rPr lang="en-US" sz="1400" dirty="0" smtClean="0">
                <a:solidFill>
                  <a:schemeClr val="tx2"/>
                </a:solidFill>
              </a:rPr>
              <a:t>  (ESO/JAO)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74716" y="6470182"/>
            <a:ext cx="1253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ESO </a:t>
            </a:r>
            <a:r>
              <a:rPr lang="en-US" sz="1200" dirty="0" smtClean="0"/>
              <a:t>  7nov2014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2332792" y="3034895"/>
            <a:ext cx="4706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Faint features in isolated galaxies</a:t>
            </a:r>
          </a:p>
        </p:txBody>
      </p:sp>
    </p:spTree>
    <p:extLst>
      <p:ext uri="{BB962C8B-B14F-4D97-AF65-F5344CB8AC3E}">
        <p14:creationId xmlns:p14="http://schemas.microsoft.com/office/powerpoint/2010/main" val="2131547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pic>
        <p:nvPicPr>
          <p:cNvPr id="20" name="Picture 19" descr="cig2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1" y="2526797"/>
            <a:ext cx="3535348" cy="2363497"/>
          </a:xfrm>
          <a:prstGeom prst="rect">
            <a:avLst/>
          </a:prstGeom>
        </p:spPr>
      </p:pic>
      <p:pic>
        <p:nvPicPr>
          <p:cNvPr id="21" name="Picture 20" descr="cig4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63" y="2526796"/>
            <a:ext cx="3356327" cy="23634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" y="108973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…despite being highly isolated galaxies, asymmetries EXIST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8127" y="4910073"/>
            <a:ext cx="119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Espada+ 05, 11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402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pic>
        <p:nvPicPr>
          <p:cNvPr id="20" name="Picture 19" descr="cig2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1" y="2526797"/>
            <a:ext cx="3535348" cy="2363497"/>
          </a:xfrm>
          <a:prstGeom prst="rect">
            <a:avLst/>
          </a:prstGeom>
        </p:spPr>
      </p:pic>
      <p:pic>
        <p:nvPicPr>
          <p:cNvPr id="21" name="Picture 20" descr="cig4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63" y="2526796"/>
            <a:ext cx="3356327" cy="2363497"/>
          </a:xfrm>
          <a:prstGeom prst="rect">
            <a:avLst/>
          </a:prstGeom>
        </p:spPr>
      </p:pic>
      <p:pic>
        <p:nvPicPr>
          <p:cNvPr id="22" name="Picture 21" descr="cig3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79" y="3964039"/>
            <a:ext cx="3448500" cy="2338638"/>
          </a:xfrm>
          <a:prstGeom prst="rect">
            <a:avLst/>
          </a:prstGeom>
          <a:ln w="19050" cmpd="sng">
            <a:solidFill>
              <a:schemeClr val="bg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" y="108973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…despite being highly isolated galaxies, asymmetries EXIST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8127" y="4910073"/>
            <a:ext cx="119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Espada+ 05, 11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1609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1415423" y="1643732"/>
            <a:ext cx="6393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Does this imply that secular evolution processes</a:t>
            </a:r>
            <a:br>
              <a:rPr lang="en-US" sz="2000" dirty="0" smtClean="0">
                <a:solidFill>
                  <a:schemeClr val="tx2"/>
                </a:solidFill>
              </a:rPr>
            </a:br>
            <a:r>
              <a:rPr lang="en-US" sz="2000" dirty="0" smtClean="0">
                <a:solidFill>
                  <a:schemeClr val="tx2"/>
                </a:solidFill>
              </a:rPr>
              <a:t>can lead to asymmetries?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" name="Picture 19" descr="cig2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1" y="2526797"/>
            <a:ext cx="3535348" cy="2363497"/>
          </a:xfrm>
          <a:prstGeom prst="rect">
            <a:avLst/>
          </a:prstGeom>
        </p:spPr>
      </p:pic>
      <p:pic>
        <p:nvPicPr>
          <p:cNvPr id="21" name="Picture 20" descr="cig4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263" y="2526796"/>
            <a:ext cx="3356327" cy="2363497"/>
          </a:xfrm>
          <a:prstGeom prst="rect">
            <a:avLst/>
          </a:prstGeom>
        </p:spPr>
      </p:pic>
      <p:pic>
        <p:nvPicPr>
          <p:cNvPr id="22" name="Picture 21" descr="cig3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879" y="3964039"/>
            <a:ext cx="3448500" cy="2338638"/>
          </a:xfrm>
          <a:prstGeom prst="rect">
            <a:avLst/>
          </a:prstGeom>
          <a:ln w="19050" cmpd="sng">
            <a:solidFill>
              <a:schemeClr val="bg1"/>
            </a:solidFill>
          </a:ln>
        </p:spPr>
      </p:pic>
      <p:sp>
        <p:nvSpPr>
          <p:cNvPr id="23" name="Rectangle 22"/>
          <p:cNvSpPr/>
          <p:nvPr/>
        </p:nvSpPr>
        <p:spPr>
          <a:xfrm>
            <a:off x="168127" y="4910073"/>
            <a:ext cx="119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Espada+ 05, 11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08973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…despite being highly isolated galaxies, asymmetries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9345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93346" y="1715776"/>
            <a:ext cx="36549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SBc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1561 km/s   (z </a:t>
            </a:r>
            <a:r>
              <a:rPr lang="en-US" dirty="0"/>
              <a:t>~ </a:t>
            </a:r>
            <a:r>
              <a:rPr lang="en-US" dirty="0" smtClean="0"/>
              <a:t>0.0052)</a:t>
            </a:r>
          </a:p>
          <a:p>
            <a:endParaRPr lang="en-US" dirty="0"/>
          </a:p>
          <a:p>
            <a:r>
              <a:rPr lang="en-US" dirty="0" smtClean="0"/>
              <a:t>very extended arms ~ ring shaped</a:t>
            </a:r>
          </a:p>
        </p:txBody>
      </p:sp>
      <p:pic>
        <p:nvPicPr>
          <p:cNvPr id="5" name="Picture 4" descr="Screen Shot 2014-11-05 at 16.0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" y="1715776"/>
            <a:ext cx="4777493" cy="4782984"/>
          </a:xfrm>
          <a:prstGeom prst="rect">
            <a:avLst/>
          </a:prstGeom>
        </p:spPr>
      </p:pic>
      <p:pic>
        <p:nvPicPr>
          <p:cNvPr id="6" name="Picture 5" descr="paper.dan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346" y="3291098"/>
            <a:ext cx="2703275" cy="27418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paper.dani.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821" y="3986400"/>
            <a:ext cx="2757446" cy="2725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ectangle 10"/>
          <p:cNvSpPr/>
          <p:nvPr/>
        </p:nvSpPr>
        <p:spPr>
          <a:xfrm>
            <a:off x="7946762" y="3743942"/>
            <a:ext cx="119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Espada+ 05, 11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21095" y="1052539"/>
            <a:ext cx="3859726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Deep observations in HI and optical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814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4-11-05 at 16.03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25" y="1715776"/>
            <a:ext cx="4777493" cy="4782984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886111" y="1421871"/>
            <a:ext cx="966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Espada+ 11</a:t>
            </a: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3" name="Picture 2" descr="Screen Shot 2014-11-05 at 14.42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76" y="1715776"/>
            <a:ext cx="6034940" cy="47829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66531" y="3738591"/>
            <a:ext cx="142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NUV    FUV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VLA     Sup.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3346" y="1068677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UV + VLA data:</a:t>
            </a:r>
            <a:r>
              <a:rPr lang="en-US" dirty="0"/>
              <a:t> </a:t>
            </a:r>
            <a:r>
              <a:rPr lang="en-US" dirty="0" smtClean="0"/>
              <a:t>4h C+D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834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28" name="Picture 27" descr="channelmap.cig9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60" y="1569278"/>
            <a:ext cx="6780900" cy="4963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780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23975" y="1604810"/>
            <a:ext cx="2820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Integrated flux (moment 0)</a:t>
            </a:r>
            <a:endParaRPr lang="fr-FR" i="1" dirty="0"/>
          </a:p>
          <a:p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 smtClean="0"/>
              <a:t>Resolution:</a:t>
            </a:r>
          </a:p>
          <a:p>
            <a:r>
              <a:rPr lang="fr-FR" sz="1600" dirty="0" smtClean="0"/>
              <a:t>37.57 </a:t>
            </a:r>
            <a:r>
              <a:rPr lang="fr-FR" sz="1600" dirty="0"/>
              <a:t>x </a:t>
            </a:r>
            <a:r>
              <a:rPr lang="fr-FR" sz="1600" dirty="0" smtClean="0"/>
              <a:t>19.97</a:t>
            </a:r>
            <a:r>
              <a:rPr lang="en-US" sz="1600" dirty="0" smtClean="0"/>
              <a:t> arcsec</a:t>
            </a:r>
            <a:r>
              <a:rPr lang="en-US" sz="1600" baseline="30000" dirty="0" smtClean="0"/>
              <a:t>2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rms</a:t>
            </a:r>
            <a:r>
              <a:rPr lang="en-US" sz="1600" dirty="0"/>
              <a:t> ~ 0.5 </a:t>
            </a:r>
            <a:r>
              <a:rPr lang="en-US" sz="1600" dirty="0" err="1"/>
              <a:t>mJy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N(HI)</a:t>
            </a:r>
            <a:r>
              <a:rPr lang="en-US" sz="1600" baseline="-25000" dirty="0"/>
              <a:t>3σ</a:t>
            </a:r>
            <a:r>
              <a:rPr lang="en-US" sz="1600" dirty="0"/>
              <a:t> = </a:t>
            </a:r>
            <a:r>
              <a:rPr lang="en-US" sz="1600" dirty="0" smtClean="0"/>
              <a:t>7.5×10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</a:t>
            </a:r>
            <a:r>
              <a:rPr lang="en-US" sz="1200" dirty="0"/>
              <a:t>at/</a:t>
            </a:r>
            <a:r>
              <a:rPr lang="en-US" sz="1200" dirty="0" smtClean="0"/>
              <a:t>cm</a:t>
            </a:r>
            <a:r>
              <a:rPr lang="en-US" sz="1200" baseline="30000" dirty="0" smtClean="0"/>
              <a:t>2</a:t>
            </a:r>
            <a:endParaRPr lang="en-US" sz="1200" baseline="30000" dirty="0"/>
          </a:p>
        </p:txBody>
      </p:sp>
      <p:pic>
        <p:nvPicPr>
          <p:cNvPr id="10" name="Picture 9" descr="cig96.comp.contours.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2204" b="2861"/>
          <a:stretch/>
        </p:blipFill>
        <p:spPr>
          <a:xfrm>
            <a:off x="259568" y="1603831"/>
            <a:ext cx="6064406" cy="49690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432624" y="2224968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022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10" name="Picture 9" descr="cig96.comp.contours.color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2204" b="2861"/>
          <a:stretch/>
        </p:blipFill>
        <p:spPr>
          <a:xfrm>
            <a:off x="259568" y="1603831"/>
            <a:ext cx="6064406" cy="4969095"/>
          </a:xfrm>
          <a:prstGeom prst="rect">
            <a:avLst/>
          </a:prstGeom>
        </p:spPr>
      </p:pic>
      <p:pic>
        <p:nvPicPr>
          <p:cNvPr id="2" name="Picture 1" descr="Screen Shot 2014-11-05 at 16.03.22.png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8621" y1="25488" x2="32299" y2="21814"/>
                        <a14:foregroundMark x1="32299" y1="21814" x2="32299" y2="21814"/>
                        <a14:foregroundMark x1="42184" y1="18714" x2="42184" y2="18714"/>
                        <a14:foregroundMark x1="32874" y1="19633" x2="41954" y2="18485"/>
                        <a14:foregroundMark x1="43793" y1="18025" x2="55287" y2="19633"/>
                        <a14:foregroundMark x1="56092" y1="19862" x2="64483" y2="26062"/>
                        <a14:foregroundMark x1="72989" y1="44317" x2="62644" y2="24799"/>
                        <a14:foregroundMark x1="74368" y1="55339" x2="72414" y2="38921"/>
                        <a14:foregroundMark x1="73908" y1="42365" x2="62644" y2="24110"/>
                        <a14:foregroundMark x1="27471" y1="25488" x2="25977" y2="47072"/>
                        <a14:foregroundMark x1="25977" y1="48450" x2="34023" y2="68886"/>
                        <a14:foregroundMark x1="47586" y1="78990" x2="32874" y2="70953"/>
                        <a14:foregroundMark x1="25747" y1="52468" x2="32874" y2="69575"/>
                        <a14:foregroundMark x1="23908" y1="48450" x2="25517" y2="27440"/>
                        <a14:foregroundMark x1="42184" y1="80827" x2="56782" y2="83008"/>
                        <a14:foregroundMark x1="70345" y1="74282" x2="74598" y2="56946"/>
                        <a14:foregroundMark x1="71724" y1="74971" x2="59080" y2="84156"/>
                        <a14:foregroundMark x1="40575" y1="83008" x2="60460" y2="84615"/>
                        <a14:backgroundMark x1="65862" y1="27440" x2="70805" y2="40299"/>
                        <a14:backgroundMark x1="63333" y1="26292" x2="70805" y2="37543"/>
                        <a14:backgroundMark x1="24368" y1="51780" x2="27931" y2="62572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228" y="3062227"/>
            <a:ext cx="1216540" cy="1217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323975" y="1604810"/>
            <a:ext cx="2820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Integrated flux (moment 0)</a:t>
            </a:r>
          </a:p>
          <a:p>
            <a:r>
              <a:rPr lang="fr-FR" i="1" dirty="0" smtClean="0"/>
              <a:t>+ </a:t>
            </a:r>
            <a:r>
              <a:rPr lang="fr-FR" i="1" dirty="0" err="1" smtClean="0"/>
              <a:t>optical</a:t>
            </a:r>
            <a:endParaRPr lang="fr-FR" i="1" dirty="0" smtClean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 smtClean="0"/>
              <a:t>Resolution:</a:t>
            </a:r>
          </a:p>
          <a:p>
            <a:r>
              <a:rPr lang="fr-FR" sz="1600" dirty="0" smtClean="0"/>
              <a:t>37.57 </a:t>
            </a:r>
            <a:r>
              <a:rPr lang="fr-FR" sz="1600" dirty="0"/>
              <a:t>x </a:t>
            </a:r>
            <a:r>
              <a:rPr lang="fr-FR" sz="1600" dirty="0" smtClean="0"/>
              <a:t>19.97</a:t>
            </a:r>
            <a:r>
              <a:rPr lang="en-US" sz="1600" dirty="0" smtClean="0"/>
              <a:t> arcsec</a:t>
            </a:r>
            <a:r>
              <a:rPr lang="en-US" sz="1600" baseline="30000" dirty="0" smtClean="0"/>
              <a:t>2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rms</a:t>
            </a:r>
            <a:r>
              <a:rPr lang="en-US" sz="1600" dirty="0"/>
              <a:t> ~ 0.5 </a:t>
            </a:r>
            <a:r>
              <a:rPr lang="en-US" sz="1600" dirty="0" err="1"/>
              <a:t>mJy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N(HI)</a:t>
            </a:r>
            <a:r>
              <a:rPr lang="en-US" sz="1600" baseline="-25000" dirty="0"/>
              <a:t>3σ</a:t>
            </a:r>
            <a:r>
              <a:rPr lang="en-US" sz="1600" dirty="0"/>
              <a:t> = </a:t>
            </a:r>
            <a:r>
              <a:rPr lang="en-US" sz="1600" dirty="0" smtClean="0"/>
              <a:t>7.5×10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</a:t>
            </a:r>
            <a:r>
              <a:rPr lang="en-US" sz="1200" dirty="0"/>
              <a:t>at/</a:t>
            </a:r>
            <a:r>
              <a:rPr lang="en-US" sz="1200" dirty="0" smtClean="0"/>
              <a:t>cm</a:t>
            </a:r>
            <a:r>
              <a:rPr lang="en-US" sz="1200" baseline="30000" dirty="0" smtClean="0"/>
              <a:t>2</a:t>
            </a:r>
            <a:endParaRPr lang="en-US" sz="1200" baseline="300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432624" y="2364028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1647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11" name="Picture 10" descr="cig96.mom0.contou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" y="1603831"/>
            <a:ext cx="5979349" cy="50733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3975" y="1604810"/>
            <a:ext cx="2820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Integrated flux (moment 0)</a:t>
            </a:r>
            <a:endParaRPr lang="fr-FR" i="1" dirty="0"/>
          </a:p>
          <a:p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 smtClean="0"/>
              <a:t>Resolution:</a:t>
            </a:r>
          </a:p>
          <a:p>
            <a:r>
              <a:rPr lang="fr-FR" sz="1600" dirty="0" smtClean="0"/>
              <a:t>37.57 </a:t>
            </a:r>
            <a:r>
              <a:rPr lang="fr-FR" sz="1600" dirty="0"/>
              <a:t>x </a:t>
            </a:r>
            <a:r>
              <a:rPr lang="fr-FR" sz="1600" dirty="0" smtClean="0"/>
              <a:t>19.97</a:t>
            </a:r>
            <a:r>
              <a:rPr lang="en-US" sz="1600" dirty="0" smtClean="0"/>
              <a:t> arcsec</a:t>
            </a:r>
            <a:r>
              <a:rPr lang="en-US" sz="1600" baseline="30000" dirty="0" smtClean="0"/>
              <a:t>2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rms</a:t>
            </a:r>
            <a:r>
              <a:rPr lang="en-US" sz="1600" dirty="0"/>
              <a:t> ~ 0.5 </a:t>
            </a:r>
            <a:r>
              <a:rPr lang="en-US" sz="1600" dirty="0" err="1"/>
              <a:t>mJy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N(HI)</a:t>
            </a:r>
            <a:r>
              <a:rPr lang="en-US" sz="1600" baseline="-25000" dirty="0"/>
              <a:t>3σ</a:t>
            </a:r>
            <a:r>
              <a:rPr lang="en-US" sz="1600" dirty="0"/>
              <a:t> = </a:t>
            </a:r>
            <a:r>
              <a:rPr lang="en-US" sz="1600" dirty="0" smtClean="0"/>
              <a:t>7.5×10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</a:t>
            </a:r>
            <a:r>
              <a:rPr lang="en-US" sz="1200" dirty="0"/>
              <a:t>at/</a:t>
            </a:r>
            <a:r>
              <a:rPr lang="en-US" sz="1200" dirty="0" smtClean="0"/>
              <a:t>cm</a:t>
            </a:r>
            <a:r>
              <a:rPr lang="en-US" sz="1200" baseline="30000" dirty="0" smtClean="0"/>
              <a:t>2</a:t>
            </a:r>
            <a:endParaRPr lang="en-US" sz="1200" baseline="300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432624" y="2224968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822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11" name="Picture 10" descr="cig96.mom0.contou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" y="1603831"/>
            <a:ext cx="5979349" cy="5073387"/>
          </a:xfrm>
          <a:prstGeom prst="rect">
            <a:avLst/>
          </a:prstGeom>
        </p:spPr>
      </p:pic>
      <p:pic>
        <p:nvPicPr>
          <p:cNvPr id="19" name="Picture 18" descr="vel1540.png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27" y="2652470"/>
            <a:ext cx="2107010" cy="208900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755154" y="3435334"/>
            <a:ext cx="1222994" cy="5318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23975" y="1604810"/>
            <a:ext cx="2820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Integrated flux (moment 0)</a:t>
            </a:r>
            <a:endParaRPr lang="fr-FR" i="1" dirty="0"/>
          </a:p>
          <a:p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 smtClean="0"/>
              <a:t>Resolution:</a:t>
            </a:r>
          </a:p>
          <a:p>
            <a:r>
              <a:rPr lang="fr-FR" sz="1600" dirty="0" smtClean="0"/>
              <a:t>37.57 </a:t>
            </a:r>
            <a:r>
              <a:rPr lang="fr-FR" sz="1600" dirty="0"/>
              <a:t>x </a:t>
            </a:r>
            <a:r>
              <a:rPr lang="fr-FR" sz="1600" dirty="0" smtClean="0"/>
              <a:t>19.97</a:t>
            </a:r>
            <a:r>
              <a:rPr lang="en-US" sz="1600" dirty="0" smtClean="0"/>
              <a:t> arcsec</a:t>
            </a:r>
            <a:r>
              <a:rPr lang="en-US" sz="1600" baseline="30000" dirty="0" smtClean="0"/>
              <a:t>2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rms</a:t>
            </a:r>
            <a:r>
              <a:rPr lang="en-US" sz="1600" dirty="0"/>
              <a:t> ~ 0.5 </a:t>
            </a:r>
            <a:r>
              <a:rPr lang="en-US" sz="1600" dirty="0" err="1"/>
              <a:t>mJy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N(HI)</a:t>
            </a:r>
            <a:r>
              <a:rPr lang="en-US" sz="1600" baseline="-25000" dirty="0"/>
              <a:t>3σ</a:t>
            </a:r>
            <a:r>
              <a:rPr lang="en-US" sz="1600" dirty="0"/>
              <a:t> = </a:t>
            </a:r>
            <a:r>
              <a:rPr lang="en-US" sz="1600" dirty="0" smtClean="0"/>
              <a:t>7.5×10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</a:t>
            </a:r>
            <a:r>
              <a:rPr lang="en-US" sz="1200" dirty="0"/>
              <a:t>at/</a:t>
            </a:r>
            <a:r>
              <a:rPr lang="en-US" sz="1200" dirty="0" smtClean="0"/>
              <a:t>cm</a:t>
            </a:r>
            <a:r>
              <a:rPr lang="en-US" sz="1200" baseline="30000" dirty="0" smtClean="0"/>
              <a:t>2</a:t>
            </a:r>
            <a:endParaRPr lang="en-US" sz="1200" baseline="300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432624" y="2224968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504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motivation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58429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galaxies evolution      </a:t>
            </a:r>
            <a:r>
              <a:rPr lang="en-US" sz="3200" i="1" dirty="0" smtClean="0"/>
              <a:t>α</a:t>
            </a:r>
            <a:r>
              <a:rPr lang="en-US" sz="2000" dirty="0" smtClean="0"/>
              <a:t>       </a:t>
            </a:r>
            <a:r>
              <a:rPr lang="en-US" sz="3200" dirty="0" smtClean="0">
                <a:latin typeface="Apple Chancery"/>
                <a:cs typeface="Apple Chancery"/>
              </a:rPr>
              <a:t>f </a:t>
            </a:r>
            <a:r>
              <a:rPr lang="en-US" sz="2000" dirty="0" smtClean="0"/>
              <a:t>(interactions &amp; mergers)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244284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internal evolution    VS   external interactions</a:t>
            </a:r>
            <a:endParaRPr lang="en-US" dirty="0"/>
          </a:p>
        </p:txBody>
      </p:sp>
      <p:pic>
        <p:nvPicPr>
          <p:cNvPr id="13" name="Picture 12" descr="Arp-87-is-a-stunning-pair-of-interacting-galaxies.-Stars-gas-and-dust-flow-from-the-large-spiral-galaxy-NGC-3808A-forming-an-enveloping-arm-around-its-companion-NGC-3088B-300-million-light-years-away-in-Le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99" y="3380009"/>
            <a:ext cx="5593472" cy="2857915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5601245" y="2737178"/>
            <a:ext cx="139246" cy="52553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73371" y="5804167"/>
            <a:ext cx="156114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NGC 3808  /  Arp 87</a:t>
            </a:r>
            <a:br>
              <a:rPr lang="en-US" sz="1200" dirty="0" smtClean="0"/>
            </a:br>
            <a:r>
              <a:rPr lang="en-US" sz="1000" dirty="0" smtClean="0"/>
              <a:t>HST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45055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g96.pv.minorax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27" y="1569668"/>
            <a:ext cx="5526918" cy="461045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95045" y="1569668"/>
            <a:ext cx="32786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Position-</a:t>
            </a:r>
            <a:r>
              <a:rPr lang="fr-FR" i="1" dirty="0" err="1" smtClean="0"/>
              <a:t>velocity</a:t>
            </a:r>
            <a:r>
              <a:rPr lang="fr-FR" i="1" dirty="0" smtClean="0"/>
              <a:t> profile</a:t>
            </a:r>
            <a:endParaRPr lang="fr-FR" i="1" dirty="0"/>
          </a:p>
          <a:p>
            <a:r>
              <a:rPr lang="fr-FR" i="1" dirty="0" smtClean="0"/>
              <a:t>(</a:t>
            </a:r>
            <a:r>
              <a:rPr lang="fr-FR" i="1" dirty="0" err="1" smtClean="0"/>
              <a:t>minor</a:t>
            </a:r>
            <a:r>
              <a:rPr lang="fr-FR" i="1" dirty="0" smtClean="0"/>
              <a:t> axis, PA = -65 </a:t>
            </a:r>
            <a:r>
              <a:rPr lang="fr-FR" i="1" dirty="0" err="1" smtClean="0"/>
              <a:t>deg</a:t>
            </a:r>
            <a:r>
              <a:rPr lang="fr-FR" i="1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6σ – 8σ contours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Traces of possible: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extraplanar</a:t>
            </a:r>
            <a:r>
              <a:rPr lang="en-US" dirty="0" smtClean="0"/>
              <a:t> movements</a:t>
            </a:r>
            <a:r>
              <a:rPr lang="en-US" dirty="0"/>
              <a:t>?</a:t>
            </a: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streaming motions inside the disk?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external accretion?</a:t>
            </a:r>
          </a:p>
          <a:p>
            <a:endParaRPr lang="en-US" dirty="0" smtClean="0"/>
          </a:p>
          <a:p>
            <a:r>
              <a:rPr lang="en-US" dirty="0" smtClean="0"/>
              <a:t>     (TBC yet)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955785" y="3000549"/>
            <a:ext cx="267359" cy="2896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287392" y="3957639"/>
            <a:ext cx="343994" cy="2980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83702" y="2428924"/>
            <a:ext cx="3078713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117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11" name="Picture 10" descr="cig96.mom0.contou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" y="1603831"/>
            <a:ext cx="5979349" cy="50733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13081" y="1603831"/>
            <a:ext cx="2830920" cy="3016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Integrated emission (moment 0)</a:t>
            </a:r>
            <a:endParaRPr lang="fr-FR" i="1" dirty="0"/>
          </a:p>
          <a:p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sz="1600" dirty="0" smtClean="0"/>
              <a:t>Resolution:</a:t>
            </a:r>
          </a:p>
          <a:p>
            <a:r>
              <a:rPr lang="fr-FR" sz="1600" dirty="0" smtClean="0"/>
              <a:t>37.57 </a:t>
            </a:r>
            <a:r>
              <a:rPr lang="fr-FR" sz="1600" dirty="0"/>
              <a:t>x </a:t>
            </a:r>
            <a:r>
              <a:rPr lang="fr-FR" sz="1600" dirty="0" smtClean="0"/>
              <a:t>19.97</a:t>
            </a:r>
            <a:r>
              <a:rPr lang="en-US" sz="1600" dirty="0" smtClean="0"/>
              <a:t> arcsec</a:t>
            </a:r>
            <a:r>
              <a:rPr lang="en-US" sz="1600" baseline="30000" dirty="0" smtClean="0"/>
              <a:t>2</a:t>
            </a:r>
          </a:p>
          <a:p>
            <a:endParaRPr lang="en-US" sz="1600" dirty="0" smtClean="0"/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rms</a:t>
            </a:r>
            <a:r>
              <a:rPr lang="en-US" sz="1600" dirty="0"/>
              <a:t> ~ 0.5 </a:t>
            </a:r>
            <a:r>
              <a:rPr lang="en-US" sz="1600" dirty="0" err="1"/>
              <a:t>mJy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N(HI)</a:t>
            </a:r>
            <a:r>
              <a:rPr lang="en-US" sz="1600" baseline="-25000" dirty="0"/>
              <a:t>3σ</a:t>
            </a:r>
            <a:r>
              <a:rPr lang="en-US" sz="1600" dirty="0"/>
              <a:t> = </a:t>
            </a:r>
            <a:r>
              <a:rPr lang="en-US" sz="1600" dirty="0" smtClean="0"/>
              <a:t>7.5×10</a:t>
            </a:r>
            <a:r>
              <a:rPr lang="en-US" sz="1600" baseline="30000" dirty="0" smtClean="0"/>
              <a:t>19</a:t>
            </a:r>
            <a:r>
              <a:rPr lang="en-US" sz="1600" dirty="0" smtClean="0"/>
              <a:t> </a:t>
            </a:r>
            <a:r>
              <a:rPr lang="en-US" sz="1200" dirty="0"/>
              <a:t>at/cm</a:t>
            </a:r>
            <a:r>
              <a:rPr lang="en-US" sz="1200" baseline="30000" dirty="0"/>
              <a:t>2</a:t>
            </a:r>
          </a:p>
          <a:p>
            <a:endParaRPr lang="en-US" dirty="0"/>
          </a:p>
        </p:txBody>
      </p:sp>
      <p:pic>
        <p:nvPicPr>
          <p:cNvPr id="28" name="Picture 27" descr="vel1540.png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27" y="2652470"/>
            <a:ext cx="2107010" cy="208900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974542" y="2740693"/>
            <a:ext cx="863366" cy="19385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396512" y="2438194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70058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g96.pv.majoraxi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2" y="1569668"/>
            <a:ext cx="5705712" cy="4618652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31024" y="1569668"/>
            <a:ext cx="3188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Position-</a:t>
            </a:r>
            <a:r>
              <a:rPr lang="fr-FR" i="1" dirty="0" err="1" smtClean="0"/>
              <a:t>velocity</a:t>
            </a:r>
            <a:r>
              <a:rPr lang="fr-FR" i="1" dirty="0" smtClean="0"/>
              <a:t> profile</a:t>
            </a:r>
            <a:endParaRPr lang="fr-FR" i="1" dirty="0"/>
          </a:p>
          <a:p>
            <a:r>
              <a:rPr lang="fr-FR" i="1" dirty="0" smtClean="0"/>
              <a:t>(major axis, PA = 23 </a:t>
            </a:r>
            <a:r>
              <a:rPr lang="fr-FR" i="1" dirty="0" err="1" smtClean="0"/>
              <a:t>deg</a:t>
            </a:r>
            <a:r>
              <a:rPr lang="fr-FR" i="1" dirty="0" smtClean="0"/>
              <a:t>)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Noticeable decrease in velocity in the approaching part of CIG96 (SW region)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941297" y="2428924"/>
            <a:ext cx="3078713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455613" y="3877992"/>
            <a:ext cx="0" cy="2663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nnelmap.cig9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0" r="24960" b="66325"/>
          <a:stretch/>
        </p:blipFill>
        <p:spPr>
          <a:xfrm>
            <a:off x="6016690" y="4144323"/>
            <a:ext cx="2849246" cy="140436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7124042" y="4749777"/>
            <a:ext cx="196959" cy="21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576096" y="4749777"/>
            <a:ext cx="196959" cy="21895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83600" y="2829726"/>
            <a:ext cx="443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NE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97172" y="4262205"/>
            <a:ext cx="458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SW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896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990" y="1650185"/>
            <a:ext cx="2629101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Mean </a:t>
            </a:r>
            <a:r>
              <a:rPr lang="fr-FR" i="1" dirty="0" err="1" smtClean="0"/>
              <a:t>velocity</a:t>
            </a:r>
            <a:r>
              <a:rPr lang="fr-FR" i="1" dirty="0" smtClean="0"/>
              <a:t> map</a:t>
            </a:r>
          </a:p>
          <a:p>
            <a:r>
              <a:rPr lang="fr-FR" i="1" dirty="0" smtClean="0"/>
              <a:t>(moment 1)</a:t>
            </a:r>
            <a:endParaRPr lang="fr-FR" i="1" dirty="0"/>
          </a:p>
          <a:p>
            <a:endParaRPr lang="fr-FR" dirty="0" smtClean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companion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5 MM</a:t>
            </a:r>
            <a:r>
              <a:rPr lang="en-US" baseline="-25000" dirty="0" smtClean="0">
                <a:latin typeface="Wingdings"/>
                <a:ea typeface="Wingdings"/>
                <a:cs typeface="Wingdings"/>
                <a:sym typeface="Wingdings"/>
              </a:rPr>
              <a:t></a:t>
            </a:r>
          </a:p>
          <a:p>
            <a:pPr marL="742950" lvl="1" indent="-285750">
              <a:buFont typeface="Wingdings" charset="2"/>
              <a:buChar char="Ø"/>
            </a:pPr>
            <a:r>
              <a:rPr lang="en-US" dirty="0" smtClean="0"/>
              <a:t>80 </a:t>
            </a:r>
            <a:r>
              <a:rPr lang="en-US" dirty="0" err="1" smtClean="0"/>
              <a:t>kpc</a:t>
            </a:r>
            <a:endParaRPr lang="en-US" dirty="0" smtClean="0"/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regular mean velocity display</a:t>
            </a:r>
          </a:p>
        </p:txBody>
      </p:sp>
      <p:pic>
        <p:nvPicPr>
          <p:cNvPr id="2" name="Picture 1" descr="cig96.velocit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3269" b="3455"/>
          <a:stretch/>
        </p:blipFill>
        <p:spPr>
          <a:xfrm>
            <a:off x="80460" y="1650185"/>
            <a:ext cx="6347530" cy="471878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498486" y="2475277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506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7989" y="1623423"/>
            <a:ext cx="2716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/>
              <a:t>Velocity</a:t>
            </a:r>
            <a:r>
              <a:rPr lang="fr-FR" i="1" dirty="0" smtClean="0"/>
              <a:t> dispersion map</a:t>
            </a:r>
          </a:p>
          <a:p>
            <a:r>
              <a:rPr lang="fr-FR" i="1" dirty="0" smtClean="0"/>
              <a:t>(moment 2)</a:t>
            </a:r>
          </a:p>
          <a:p>
            <a:endParaRPr lang="fr-FR" dirty="0"/>
          </a:p>
          <a:p>
            <a:endParaRPr lang="fr-FR" dirty="0" smtClean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low</a:t>
            </a:r>
            <a:r>
              <a:rPr lang="fr-FR" dirty="0" smtClean="0"/>
              <a:t> dispersion</a:t>
            </a:r>
          </a:p>
          <a:p>
            <a:pPr marL="285750" indent="-285750">
              <a:buFont typeface="Arial"/>
              <a:buChar char="•"/>
            </a:pP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fr-FR" dirty="0" err="1" smtClean="0"/>
              <a:t>sidelobes</a:t>
            </a:r>
            <a:endParaRPr lang="fr-FR" dirty="0"/>
          </a:p>
          <a:p>
            <a:endParaRPr lang="fr-FR" dirty="0" smtClean="0"/>
          </a:p>
        </p:txBody>
      </p:sp>
      <p:pic>
        <p:nvPicPr>
          <p:cNvPr id="10" name="Picture 9" descr="cig96.mom2.velocity.dis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" y="1650185"/>
            <a:ext cx="6349437" cy="478966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498486" y="2447465"/>
            <a:ext cx="2558605" cy="927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28256" y="1068677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EVLA data:</a:t>
            </a:r>
            <a:r>
              <a:rPr lang="en-US" dirty="0"/>
              <a:t> </a:t>
            </a:r>
            <a:r>
              <a:rPr lang="en-US" dirty="0" smtClean="0"/>
              <a:t>10h x C + 2h x 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483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008" y="2300630"/>
            <a:ext cx="29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1.4GHz-EVLA</a:t>
            </a:r>
            <a:r>
              <a:rPr lang="en-US" dirty="0" smtClean="0"/>
              <a:t> = 126.82 </a:t>
            </a:r>
            <a:r>
              <a:rPr lang="en-US" dirty="0" err="1" smtClean="0"/>
              <a:t>Jy</a:t>
            </a:r>
            <a:r>
              <a:rPr lang="en-US" dirty="0" smtClean="0"/>
              <a:t> km/s </a:t>
            </a:r>
            <a:endParaRPr lang="en-US" dirty="0"/>
          </a:p>
        </p:txBody>
      </p:sp>
      <p:pic>
        <p:nvPicPr>
          <p:cNvPr id="6" name="Picture 5" descr="cig96.EVLA.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7" y="2739101"/>
            <a:ext cx="3621146" cy="2860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45992" y="2300630"/>
            <a:ext cx="277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1.4GHz-</a:t>
            </a:r>
            <a:r>
              <a:rPr lang="en-US" baseline="-25000" dirty="0" smtClean="0"/>
              <a:t>GB</a:t>
            </a:r>
            <a:r>
              <a:rPr lang="en-US" dirty="0" smtClean="0"/>
              <a:t> = 102.96 </a:t>
            </a:r>
            <a:r>
              <a:rPr lang="en-US" dirty="0" err="1" smtClean="0"/>
              <a:t>Jy</a:t>
            </a:r>
            <a:r>
              <a:rPr lang="en-US" dirty="0" smtClean="0"/>
              <a:t> km/s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4297" y="5628437"/>
            <a:ext cx="98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Haynes+ 98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2469" y="5840539"/>
            <a:ext cx="519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S</a:t>
            </a:r>
            <a:r>
              <a:rPr lang="en-US" baseline="-25000" dirty="0" smtClean="0"/>
              <a:t>1.4GHz</a:t>
            </a:r>
            <a:r>
              <a:rPr lang="en-US" dirty="0" smtClean="0"/>
              <a:t> literature values  ~  80 - 116 </a:t>
            </a:r>
            <a:r>
              <a:rPr lang="en-US" dirty="0" err="1" smtClean="0"/>
              <a:t>Jy</a:t>
            </a:r>
            <a:r>
              <a:rPr lang="en-US" dirty="0" smtClean="0"/>
              <a:t> km/s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81589" y="1421871"/>
            <a:ext cx="350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Spectrum and total integrated flux</a:t>
            </a:r>
            <a:endParaRPr lang="en-US" i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864049" y="1974661"/>
            <a:ext cx="3217273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ig96.GB.spe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80" y="2739100"/>
            <a:ext cx="3621147" cy="28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95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4727858" y="2734028"/>
            <a:ext cx="3777740" cy="2865474"/>
            <a:chOff x="4598074" y="2734028"/>
            <a:chExt cx="3777740" cy="2865474"/>
          </a:xfrm>
        </p:grpSpPr>
        <p:pic>
          <p:nvPicPr>
            <p:cNvPr id="19" name="Picture 18" descr="cig96.VLA.Dani.spec.png"/>
            <p:cNvPicPr>
              <a:picLocks noChangeAspect="1"/>
            </p:cNvPicPr>
            <p:nvPr/>
          </p:nvPicPr>
          <p:blipFill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074" y="2734028"/>
              <a:ext cx="3777740" cy="2865474"/>
            </a:xfrm>
            <a:prstGeom prst="rect">
              <a:avLst/>
            </a:prstGeom>
          </p:spPr>
        </p:pic>
        <p:pic>
          <p:nvPicPr>
            <p:cNvPr id="20" name="Picture 19" descr="cig96.GB.spec.png"/>
            <p:cNvPicPr>
              <a:picLocks noChangeAspect="1"/>
            </p:cNvPicPr>
            <p:nvPr/>
          </p:nvPicPr>
          <p:blipFill rotWithShape="1">
            <a:blip r:embed="rId3">
              <a:alphaModFix amt="5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2" t="16046" r="7414" b="12639"/>
            <a:stretch/>
          </p:blipFill>
          <p:spPr>
            <a:xfrm>
              <a:off x="5635495" y="3198061"/>
              <a:ext cx="2317577" cy="2039884"/>
            </a:xfrm>
            <a:prstGeom prst="rect">
              <a:avLst/>
            </a:prstGeom>
          </p:spPr>
        </p:pic>
      </p:grp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26" name="TextBox 25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1008" y="2300630"/>
            <a:ext cx="29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r>
              <a:rPr lang="en-US" baseline="-25000" dirty="0" smtClean="0"/>
              <a:t>1.4GHz-EVLA</a:t>
            </a:r>
            <a:r>
              <a:rPr lang="en-US" dirty="0" smtClean="0"/>
              <a:t> = 126.82 </a:t>
            </a:r>
            <a:r>
              <a:rPr lang="en-US" dirty="0" err="1" smtClean="0"/>
              <a:t>Jy</a:t>
            </a:r>
            <a:r>
              <a:rPr lang="en-US" dirty="0" smtClean="0"/>
              <a:t> km/s </a:t>
            </a:r>
            <a:endParaRPr lang="en-US" dirty="0"/>
          </a:p>
        </p:txBody>
      </p:sp>
      <p:pic>
        <p:nvPicPr>
          <p:cNvPr id="6" name="Picture 5" descr="cig96.EVLA.spe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97" y="2739101"/>
            <a:ext cx="3621146" cy="2860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45992" y="2300630"/>
            <a:ext cx="277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1.4GHz</a:t>
            </a:r>
            <a:r>
              <a:rPr lang="en-US" baseline="-25000" dirty="0" smtClean="0"/>
              <a:t>-VLA</a:t>
            </a:r>
            <a:r>
              <a:rPr lang="en-US" dirty="0" smtClean="0"/>
              <a:t> = 100.3 </a:t>
            </a:r>
            <a:r>
              <a:rPr lang="en-US" dirty="0" err="1" smtClean="0"/>
              <a:t>Jy</a:t>
            </a:r>
            <a:r>
              <a:rPr lang="en-US" dirty="0" smtClean="0"/>
              <a:t> km/s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02469" y="5840539"/>
            <a:ext cx="519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S</a:t>
            </a:r>
            <a:r>
              <a:rPr lang="en-US" baseline="-25000" dirty="0" smtClean="0"/>
              <a:t>1.4GHz</a:t>
            </a:r>
            <a:r>
              <a:rPr lang="en-US" dirty="0" smtClean="0"/>
              <a:t> literature values  ~  80 - 116 </a:t>
            </a:r>
            <a:r>
              <a:rPr lang="en-US" dirty="0" err="1" smtClean="0"/>
              <a:t>Jy</a:t>
            </a:r>
            <a:r>
              <a:rPr lang="en-US" dirty="0" smtClean="0"/>
              <a:t> km/s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81589" y="1421871"/>
            <a:ext cx="350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Spectrum and total integrated flux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>
          <a:xfrm>
            <a:off x="7334078" y="2939834"/>
            <a:ext cx="966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660066"/>
                </a:solidFill>
              </a:rPr>
              <a:t>Espada+ 05</a:t>
            </a:r>
            <a:endParaRPr lang="en-US" sz="1200" dirty="0">
              <a:solidFill>
                <a:srgbClr val="66006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14616" y="3216833"/>
            <a:ext cx="985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6600"/>
                </a:solidFill>
              </a:rPr>
              <a:t>Haynes+ 98</a:t>
            </a:r>
            <a:endParaRPr lang="en-US" sz="1200" dirty="0">
              <a:solidFill>
                <a:srgbClr val="FF66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864049" y="1974661"/>
            <a:ext cx="3217273" cy="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2877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80224" y="105253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  <a:endParaRPr lang="en-US" dirty="0"/>
          </a:p>
        </p:txBody>
      </p:sp>
      <p:pic>
        <p:nvPicPr>
          <p:cNvPr id="6" name="Picture 5" descr="cig96.comp.contours.col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" t="2204" b="2861"/>
          <a:stretch/>
        </p:blipFill>
        <p:spPr>
          <a:xfrm>
            <a:off x="558710" y="2914101"/>
            <a:ext cx="3084989" cy="2527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5574" y="1052539"/>
            <a:ext cx="197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optical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172" y="1989462"/>
            <a:ext cx="155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Deep HI data</a:t>
            </a:r>
          </a:p>
        </p:txBody>
      </p:sp>
      <p:sp>
        <p:nvSpPr>
          <p:cNvPr id="12" name="Plus 11"/>
          <p:cNvSpPr/>
          <p:nvPr/>
        </p:nvSpPr>
        <p:spPr>
          <a:xfrm>
            <a:off x="4023314" y="3828799"/>
            <a:ext cx="417164" cy="380099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83381" y="5754486"/>
            <a:ext cx="506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faintest emission at 26.9</a:t>
            </a:r>
            <a:r>
              <a:rPr lang="en-US" dirty="0"/>
              <a:t> </a:t>
            </a:r>
            <a:r>
              <a:rPr lang="en-US" dirty="0" smtClean="0"/>
              <a:t>mag</a:t>
            </a:r>
            <a:r>
              <a:rPr lang="en-US" dirty="0"/>
              <a:t>/</a:t>
            </a:r>
            <a:r>
              <a:rPr lang="en-US" dirty="0" smtClean="0"/>
              <a:t>arcsec</a:t>
            </a:r>
            <a:r>
              <a:rPr lang="en-US" baseline="30000" dirty="0" smtClean="0"/>
              <a:t>2</a:t>
            </a:r>
            <a:r>
              <a:rPr lang="en-US" dirty="0" smtClean="0"/>
              <a:t> (r</a:t>
            </a:r>
            <a:r>
              <a:rPr lang="en-US" baseline="-25000" dirty="0" smtClean="0"/>
              <a:t>SDSS</a:t>
            </a:r>
            <a:r>
              <a:rPr lang="en-US" dirty="0" smtClean="0"/>
              <a:t>)</a:t>
            </a:r>
            <a:endParaRPr lang="en-US" baseline="30000" dirty="0"/>
          </a:p>
          <a:p>
            <a:pPr algn="ctr"/>
            <a:r>
              <a:rPr lang="en-US" dirty="0" smtClean="0"/>
              <a:t>T</a:t>
            </a:r>
            <a:r>
              <a:rPr lang="en-US" baseline="-25000" dirty="0" smtClean="0"/>
              <a:t>on source</a:t>
            </a:r>
            <a:r>
              <a:rPr lang="en-US" dirty="0" smtClean="0"/>
              <a:t> = 3.8h</a:t>
            </a:r>
            <a:endParaRPr lang="en-US" dirty="0"/>
          </a:p>
        </p:txBody>
      </p:sp>
      <p:pic>
        <p:nvPicPr>
          <p:cNvPr id="14" name="Picture 13" descr="cig96.opti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370" y="1514578"/>
            <a:ext cx="3609626" cy="4134970"/>
          </a:xfrm>
          <a:prstGeom prst="rect">
            <a:avLst/>
          </a:prstGeom>
        </p:spPr>
      </p:pic>
      <p:pic>
        <p:nvPicPr>
          <p:cNvPr id="16" name="Picture 15" descr="caha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60" y="690369"/>
            <a:ext cx="2042944" cy="12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07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future work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80224" y="105253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224" y="224840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>
                <a:solidFill>
                  <a:srgbClr val="FF6600"/>
                </a:solidFill>
              </a:rPr>
              <a:t>CIG314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0224" y="35214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CIG604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9059" y="47927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CIG1019</a:t>
            </a:r>
            <a:endParaRPr lang="en-US" dirty="0"/>
          </a:p>
        </p:txBody>
      </p:sp>
      <p:pic>
        <p:nvPicPr>
          <p:cNvPr id="12" name="Picture 11" descr="whisp.cig3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" t="1502" r="4327" b="7453"/>
          <a:stretch/>
        </p:blipFill>
        <p:spPr>
          <a:xfrm>
            <a:off x="3494906" y="697866"/>
            <a:ext cx="3976963" cy="50963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50345" y="5933996"/>
            <a:ext cx="324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WHISP + own EVLA, optical data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3084" y="5794187"/>
            <a:ext cx="217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15+ CIG galaxies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941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future work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80224" y="105253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224" y="224840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CIG314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224" y="35214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>
                <a:solidFill>
                  <a:srgbClr val="FF6600"/>
                </a:solidFill>
              </a:rPr>
              <a:t>CIG604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059" y="47927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CIG1019</a:t>
            </a:r>
            <a:endParaRPr lang="en-US" dirty="0"/>
          </a:p>
        </p:txBody>
      </p:sp>
      <p:pic>
        <p:nvPicPr>
          <p:cNvPr id="13" name="Picture 12" descr="whisp.cig6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953" r="5903" b="9966"/>
          <a:stretch/>
        </p:blipFill>
        <p:spPr>
          <a:xfrm>
            <a:off x="3398801" y="690369"/>
            <a:ext cx="4073068" cy="51038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50345" y="5933996"/>
            <a:ext cx="3240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WHISP + own EVLA, optical data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084" y="5794187"/>
            <a:ext cx="217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15+ CIG galaxies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221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motivation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58429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4"/>
                </a:solidFill>
              </a:rPr>
              <a:t>galaxies evolution      </a:t>
            </a:r>
            <a:r>
              <a:rPr lang="en-US" sz="3200" i="1" dirty="0" smtClean="0">
                <a:solidFill>
                  <a:schemeClr val="accent4"/>
                </a:solidFill>
              </a:rPr>
              <a:t>α</a:t>
            </a:r>
            <a:r>
              <a:rPr lang="en-US" sz="2000" dirty="0" smtClean="0">
                <a:solidFill>
                  <a:schemeClr val="accent4"/>
                </a:solidFill>
              </a:rPr>
              <a:t>       </a:t>
            </a:r>
            <a:r>
              <a:rPr lang="en-US" sz="3200" dirty="0" smtClean="0">
                <a:solidFill>
                  <a:schemeClr val="accent4"/>
                </a:solidFill>
                <a:latin typeface="Apple Chancery"/>
                <a:cs typeface="Apple Chancery"/>
              </a:rPr>
              <a:t>f </a:t>
            </a:r>
            <a:r>
              <a:rPr lang="en-US" sz="2000" dirty="0" smtClean="0">
                <a:solidFill>
                  <a:schemeClr val="accent4"/>
                </a:solidFill>
              </a:rPr>
              <a:t>(interactions &amp; mergers)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44284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internal evolution    </a:t>
            </a:r>
            <a:r>
              <a:rPr lang="en-US" dirty="0" smtClean="0">
                <a:solidFill>
                  <a:schemeClr val="accent4"/>
                </a:solidFill>
              </a:rPr>
              <a:t>VS   external interactions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39764" y="2113719"/>
            <a:ext cx="2129808" cy="67676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bg2">
                <a:lumMod val="20000"/>
                <a:lumOff val="8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76200" dist="381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2" name="Picture 11" descr="Arp-87-is-a-stunning-pair-of-interacting-galaxies.-Stars-gas-and-dust-flow-from-the-large-spiral-galaxy-NGC-3808A-forming-an-enveloping-arm-around-its-companion-NGC-3088B-300-million-light-years-away-in-Leo.jpg"/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99" y="3380009"/>
            <a:ext cx="5593472" cy="28579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2677" y="5882379"/>
            <a:ext cx="16271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Isolated galaxy</a:t>
            </a:r>
          </a:p>
          <a:p>
            <a:pPr algn="r"/>
            <a:r>
              <a:rPr lang="en-US" sz="1200" dirty="0" smtClean="0"/>
              <a:t>NGC 2776  /  CIG314</a:t>
            </a:r>
            <a:br>
              <a:rPr lang="en-US" sz="1200" dirty="0" smtClean="0"/>
            </a:br>
            <a:r>
              <a:rPr lang="en-US" sz="1000" dirty="0" smtClean="0"/>
              <a:t>SDSS</a:t>
            </a:r>
            <a:endParaRPr lang="en-US" sz="1200" dirty="0" smtClean="0"/>
          </a:p>
        </p:txBody>
      </p:sp>
      <p:pic>
        <p:nvPicPr>
          <p:cNvPr id="14" name="Picture 13" descr="cig31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2" b="14496"/>
          <a:stretch/>
        </p:blipFill>
        <p:spPr>
          <a:xfrm>
            <a:off x="1929870" y="2945204"/>
            <a:ext cx="5296616" cy="3569280"/>
          </a:xfrm>
          <a:prstGeom prst="rect">
            <a:avLst/>
          </a:prstGeom>
        </p:spPr>
      </p:pic>
      <p:sp>
        <p:nvSpPr>
          <p:cNvPr id="16" name="Curved Right Arrow 15"/>
          <p:cNvSpPr/>
          <p:nvPr/>
        </p:nvSpPr>
        <p:spPr>
          <a:xfrm>
            <a:off x="1269924" y="2433084"/>
            <a:ext cx="659946" cy="1245683"/>
          </a:xfrm>
          <a:prstGeom prst="curvedRightArrow">
            <a:avLst>
              <a:gd name="adj1" fmla="val 9409"/>
              <a:gd name="adj2" fmla="val 23107"/>
              <a:gd name="adj3" fmla="val 27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7498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future work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580224" y="105253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CIG96</a:t>
            </a:r>
          </a:p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0224" y="224840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/>
              <a:t>CIG314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0224" y="352148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>
                <a:solidFill>
                  <a:srgbClr val="FFFFFF"/>
                </a:solidFill>
              </a:rPr>
              <a:t>CIG604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059" y="47927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Font typeface="Wingdings" charset="2"/>
              <a:buChar char=""/>
            </a:pPr>
            <a:r>
              <a:rPr lang="en-US" dirty="0" smtClean="0">
                <a:solidFill>
                  <a:srgbClr val="FF6600"/>
                </a:solidFill>
              </a:rPr>
              <a:t>CIG1019</a:t>
            </a:r>
            <a:endParaRPr lang="en-US" dirty="0">
              <a:solidFill>
                <a:srgbClr val="D58337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3084" y="5794187"/>
            <a:ext cx="217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 15+ CIG galaxies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950345" y="5933996"/>
            <a:ext cx="2414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own EVLA, optical data</a:t>
            </a:r>
            <a:endParaRPr lang="en-US" sz="1600" dirty="0"/>
          </a:p>
        </p:txBody>
      </p:sp>
      <p:pic>
        <p:nvPicPr>
          <p:cNvPr id="2" name="Picture 1" descr="cig1019.opt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23" y="769469"/>
            <a:ext cx="3156813" cy="3121343"/>
          </a:xfrm>
          <a:prstGeom prst="rect">
            <a:avLst/>
          </a:prstGeom>
        </p:spPr>
      </p:pic>
      <p:pic>
        <p:nvPicPr>
          <p:cNvPr id="7" name="Picture 6" descr="cig1019.optical.propos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42" y="2032423"/>
            <a:ext cx="3433490" cy="338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869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27" y="72572"/>
            <a:ext cx="7543800" cy="617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 smtClean="0"/>
              <a:t>summary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000235" y="1706195"/>
            <a:ext cx="70263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benefit: isolated galaxies can help us understand individual galactic evolution in high detail</a:t>
            </a:r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 smtClean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limits: AMIGA works with one of the most restrictive isolation criteria upon one of the biggest samples of isolated galaxies</a:t>
            </a:r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 smtClean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faint features: existent even in isolated galaxies, source?</a:t>
            </a:r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 smtClean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endParaRPr lang="en-US" dirty="0"/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how: deep </a:t>
            </a:r>
            <a:r>
              <a:rPr lang="en-US" dirty="0" err="1" smtClean="0"/>
              <a:t>radiointerferometric</a:t>
            </a:r>
            <a:r>
              <a:rPr lang="en-US" dirty="0" smtClean="0"/>
              <a:t> and optical data to explore the outskirts and look for tails, bridges, and other faint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3211" y="5750160"/>
            <a:ext cx="21876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Thank you!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114505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746760" y="1346692"/>
            <a:ext cx="7543800" cy="8059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dirty="0" smtClean="0"/>
              <a:t>The environment of CIG96</a:t>
            </a:r>
            <a:endParaRPr lang="en-US" sz="48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876334" y="2256972"/>
            <a:ext cx="6589336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56032" algn="l" defTabSz="914400" rtl="0" eaLnBrk="1" latinLnBrk="0" hangingPunct="1">
              <a:spcBef>
                <a:spcPct val="20000"/>
              </a:spcBef>
              <a:spcAft>
                <a:spcPts val="0"/>
              </a:spcAft>
              <a:buSzPct val="60000"/>
              <a:buFont typeface="Wingdings" pitchFamily="2" charset="2"/>
              <a:buChar char=""/>
              <a:defRPr sz="21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400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058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7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6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4592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5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96596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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24028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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251460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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2834640" indent="-256032" algn="l" defTabSz="914400" rtl="0" eaLnBrk="1" latinLnBrk="0" hangingPunct="1">
              <a:spcBef>
                <a:spcPct val="20000"/>
              </a:spcBef>
              <a:buSzPct val="60000"/>
              <a:buFont typeface="Wingdings" pitchFamily="2" charset="2"/>
              <a:buChar char=""/>
              <a:defRPr sz="1400" kern="120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18288" indent="0">
              <a:buNone/>
            </a:pPr>
            <a:r>
              <a:rPr lang="en-US" sz="7200" dirty="0" smtClean="0"/>
              <a:t>{</a:t>
            </a:r>
            <a:r>
              <a:rPr lang="en-US" sz="3200" dirty="0" smtClean="0"/>
              <a:t> 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46760" y="5030017"/>
            <a:ext cx="62926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Pablo Ramírez Moreta   </a:t>
            </a:r>
            <a:r>
              <a:rPr lang="en-US" sz="1400" dirty="0" smtClean="0">
                <a:solidFill>
                  <a:schemeClr val="tx2"/>
                </a:solidFill>
              </a:rPr>
              <a:t>(PhD student at IAA-CSIC)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accent5"/>
              </a:buClr>
              <a:buSzPct val="92000"/>
              <a:buFont typeface="Wingdings" charset="2"/>
              <a:buChar char="²"/>
            </a:pPr>
            <a:r>
              <a:rPr lang="en-US" sz="1400" dirty="0" smtClean="0">
                <a:solidFill>
                  <a:schemeClr val="tx2"/>
                </a:solidFill>
              </a:rPr>
              <a:t>Advisors:</a:t>
            </a:r>
            <a:br>
              <a:rPr lang="en-US" sz="1400" dirty="0" smtClean="0">
                <a:solidFill>
                  <a:schemeClr val="tx2"/>
                </a:solidFill>
              </a:rPr>
            </a:br>
            <a:r>
              <a:rPr lang="en-US" sz="1400" dirty="0" smtClean="0">
                <a:solidFill>
                  <a:schemeClr val="tx2"/>
                </a:solidFill>
              </a:rPr>
              <a:t>	Lourdes Verdes Montenegro   (IAA-CSIC)</a:t>
            </a:r>
          </a:p>
          <a:p>
            <a:pPr lvl="2">
              <a:buClr>
                <a:schemeClr val="accent5"/>
              </a:buClr>
              <a:buSzPct val="92000"/>
            </a:pPr>
            <a:r>
              <a:rPr lang="en-US" sz="1400" dirty="0">
                <a:solidFill>
                  <a:schemeClr val="tx2"/>
                </a:solidFill>
              </a:rPr>
              <a:t>Stéphane Leon </a:t>
            </a:r>
            <a:r>
              <a:rPr lang="en-US" sz="1400" dirty="0" smtClean="0">
                <a:solidFill>
                  <a:schemeClr val="tx2"/>
                </a:solidFill>
              </a:rPr>
              <a:t>  (ESO/JAO)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7769" y="6470182"/>
            <a:ext cx="18811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ESO Santiago   7nov2014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2332792" y="2468430"/>
            <a:ext cx="4706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Faint features in isolated galaxies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0897" y="3685426"/>
            <a:ext cx="21876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 smtClean="0"/>
              <a:t>Thank you!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06418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68127" y="72572"/>
            <a:ext cx="7543800" cy="617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morphologies</a:t>
            </a:r>
            <a:endParaRPr lang="en-US" sz="4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63877"/>
              </p:ext>
            </p:extLst>
          </p:nvPr>
        </p:nvGraphicFramePr>
        <p:xfrm>
          <a:off x="2481865" y="2773260"/>
          <a:ext cx="2827643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80055"/>
                <a:gridCol w="144758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E, E/S0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6%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S0, S0a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 - Sab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Sb</a:t>
                      </a:r>
                      <a:r>
                        <a:rPr lang="en-US" dirty="0" smtClean="0"/>
                        <a:t> - </a:t>
                      </a:r>
                      <a:r>
                        <a:rPr lang="en-US" dirty="0" err="1" smtClean="0"/>
                        <a:t>Sc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65%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Scd</a:t>
                      </a:r>
                      <a:r>
                        <a:rPr lang="en-US" dirty="0" smtClean="0"/>
                        <a:t> - </a:t>
                      </a:r>
                      <a:r>
                        <a:rPr lang="en-US" dirty="0" err="1" smtClean="0"/>
                        <a:t>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16%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28553" y="4475080"/>
            <a:ext cx="2056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Sulentic</a:t>
            </a:r>
            <a:r>
              <a:rPr lang="en-US" sz="1400" dirty="0" smtClean="0">
                <a:solidFill>
                  <a:srgbClr val="FFFF00"/>
                </a:solidFill>
              </a:rPr>
              <a:t>+ 06</a:t>
            </a:r>
          </a:p>
          <a:p>
            <a:r>
              <a:rPr lang="en-US" sz="1400" dirty="0" err="1" smtClean="0">
                <a:solidFill>
                  <a:srgbClr val="FFFF00"/>
                </a:solidFill>
              </a:rPr>
              <a:t>Fernández</a:t>
            </a:r>
            <a:r>
              <a:rPr lang="en-US" sz="1400" dirty="0" smtClean="0">
                <a:solidFill>
                  <a:srgbClr val="FFFF00"/>
                </a:solidFill>
              </a:rPr>
              <a:t>-Lorenzo+ 12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418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778170" y="6009344"/>
            <a:ext cx="20259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rgbClr val="FFFF00"/>
                </a:solidFill>
              </a:rPr>
              <a:t>Argudo-Fernández</a:t>
            </a:r>
            <a:r>
              <a:rPr lang="en-US" sz="1400" dirty="0" smtClean="0">
                <a:solidFill>
                  <a:srgbClr val="FFFF00"/>
                </a:solidFill>
              </a:rPr>
              <a:t>+ 13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8" name="Picture 7" descr="s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7" y="1094110"/>
            <a:ext cx="8219998" cy="4761346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168127" y="72572"/>
            <a:ext cx="7543800" cy="617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subsamples of the CIG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83780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outline</a:t>
            </a:r>
            <a:endParaRPr lang="en-US" sz="4800" dirty="0"/>
          </a:p>
        </p:txBody>
      </p:sp>
      <p:sp>
        <p:nvSpPr>
          <p:cNvPr id="2" name="TextBox 1"/>
          <p:cNvSpPr txBox="1"/>
          <p:nvPr/>
        </p:nvSpPr>
        <p:spPr>
          <a:xfrm>
            <a:off x="2262698" y="2463389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 project description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8157" y="323775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isolation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56512" y="393808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faint features, CIG96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96124" y="1767748"/>
            <a:ext cx="3151815" cy="3481174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86015" y="462153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658618" y="176774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70000"/>
              <a:buFont typeface="Wingdings" charset="2"/>
              <a:buChar char=""/>
            </a:pPr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693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motivation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258429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4"/>
                </a:solidFill>
              </a:rPr>
              <a:t>galaxies evolution      </a:t>
            </a:r>
            <a:r>
              <a:rPr lang="en-US" sz="3200" i="1" dirty="0" smtClean="0">
                <a:solidFill>
                  <a:schemeClr val="accent4"/>
                </a:solidFill>
              </a:rPr>
              <a:t>α</a:t>
            </a:r>
            <a:r>
              <a:rPr lang="en-US" sz="2000" dirty="0" smtClean="0">
                <a:solidFill>
                  <a:schemeClr val="accent4"/>
                </a:solidFill>
              </a:rPr>
              <a:t>       </a:t>
            </a:r>
            <a:r>
              <a:rPr lang="en-US" sz="3200" dirty="0" smtClean="0">
                <a:solidFill>
                  <a:schemeClr val="accent4"/>
                </a:solidFill>
                <a:latin typeface="Apple Chancery"/>
                <a:cs typeface="Apple Chancery"/>
              </a:rPr>
              <a:t>f </a:t>
            </a:r>
            <a:r>
              <a:rPr lang="en-US" sz="2000" dirty="0" smtClean="0">
                <a:solidFill>
                  <a:schemeClr val="accent4"/>
                </a:solidFill>
              </a:rPr>
              <a:t>(interactions &amp; mergers)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44284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internal evolution    </a:t>
            </a:r>
            <a:r>
              <a:rPr lang="en-US" dirty="0" smtClean="0">
                <a:solidFill>
                  <a:schemeClr val="accent4"/>
                </a:solidFill>
              </a:rPr>
              <a:t>VS   external interactions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139764" y="2113719"/>
            <a:ext cx="2129808" cy="676762"/>
          </a:xfrm>
          <a:prstGeom prst="roundRect">
            <a:avLst>
              <a:gd name="adj" fmla="val 50000"/>
            </a:avLst>
          </a:prstGeom>
          <a:noFill/>
          <a:ln w="38100" cmpd="sng">
            <a:solidFill>
              <a:schemeClr val="bg2">
                <a:lumMod val="20000"/>
                <a:lumOff val="80000"/>
              </a:schemeClr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76200" dist="38100" dir="5400000" rotWithShape="0">
              <a:srgbClr val="000000">
                <a:alpha val="6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pic>
        <p:nvPicPr>
          <p:cNvPr id="12" name="Picture 11" descr="Arp-87-is-a-stunning-pair-of-interacting-galaxies.-Stars-gas-and-dust-flow-from-the-large-spiral-galaxy-NGC-3808A-forming-an-enveloping-arm-around-its-companion-NGC-3088B-300-million-light-years-away-in-Leo.jpg"/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99" y="3380009"/>
            <a:ext cx="5593472" cy="28579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913" y="6083568"/>
            <a:ext cx="1620957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75000"/>
                  </a:schemeClr>
                </a:solidFill>
              </a:rPr>
              <a:t>NGC </a:t>
            </a:r>
            <a: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  <a:t>2776  /  CIG314</a:t>
            </a:r>
            <a:br>
              <a:rPr lang="en-US" sz="1200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000" dirty="0" smtClean="0">
                <a:solidFill>
                  <a:schemeClr val="tx1">
                    <a:lumMod val="75000"/>
                  </a:schemeClr>
                </a:solidFill>
              </a:rPr>
              <a:t>SDSS</a:t>
            </a:r>
            <a:endParaRPr lang="en-US" sz="1200" dirty="0" smtClean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4" name="Picture 13" descr="cig314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2" b="14496"/>
          <a:stretch/>
        </p:blipFill>
        <p:spPr>
          <a:xfrm>
            <a:off x="1929870" y="2945204"/>
            <a:ext cx="5296616" cy="3569280"/>
          </a:xfrm>
          <a:prstGeom prst="rect">
            <a:avLst/>
          </a:prstGeom>
        </p:spPr>
      </p:pic>
      <p:sp>
        <p:nvSpPr>
          <p:cNvPr id="16" name="Curved Right Arrow 15"/>
          <p:cNvSpPr/>
          <p:nvPr/>
        </p:nvSpPr>
        <p:spPr>
          <a:xfrm>
            <a:off x="1269924" y="2433084"/>
            <a:ext cx="659946" cy="1245683"/>
          </a:xfrm>
          <a:prstGeom prst="curvedRightArrow">
            <a:avLst>
              <a:gd name="adj1" fmla="val 9409"/>
              <a:gd name="adj2" fmla="val 23107"/>
              <a:gd name="adj3" fmla="val 274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4438" y="3559592"/>
            <a:ext cx="7761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Considering isolated galaxies:</a:t>
            </a:r>
          </a:p>
          <a:p>
            <a:pPr algn="ctr"/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 secular evolution</a:t>
            </a:r>
            <a:b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processes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lead to asymmetries?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583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description</a:t>
            </a:r>
            <a:endParaRPr lang="en-US" sz="4800" dirty="0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69717735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496491" y="5005182"/>
            <a:ext cx="4153691" cy="1247603"/>
            <a:chOff x="1501200" y="3441437"/>
            <a:chExt cx="3048000" cy="622561"/>
          </a:xfrm>
        </p:grpSpPr>
        <p:sp>
          <p:nvSpPr>
            <p:cNvPr id="15" name="Rectangle 14"/>
            <p:cNvSpPr/>
            <p:nvPr/>
          </p:nvSpPr>
          <p:spPr>
            <a:xfrm>
              <a:off x="1501200" y="3441437"/>
              <a:ext cx="3048000" cy="622561"/>
            </a:xfrm>
            <a:prstGeom prst="rect">
              <a:avLst/>
            </a:prstGeom>
            <a:ln w="19050" cmpd="sng">
              <a:solidFill>
                <a:srgbClr val="629DD1"/>
              </a:solidFill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Rectangle 15"/>
            <p:cNvSpPr/>
            <p:nvPr/>
          </p:nvSpPr>
          <p:spPr>
            <a:xfrm>
              <a:off x="1501200" y="3441437"/>
              <a:ext cx="3048000" cy="622561"/>
            </a:xfrm>
            <a:prstGeom prst="rect">
              <a:avLst/>
            </a:prstGeom>
            <a:ln w="19050" cmpd="sng">
              <a:solidFill>
                <a:srgbClr val="629DD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40" tIns="142240" rIns="142240" bIns="14224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AMIGA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Analysis of the interstellar Medium</a:t>
              </a:r>
              <a:br>
                <a:rPr lang="en-US" kern="1200" dirty="0" smtClean="0"/>
              </a:br>
              <a:r>
                <a:rPr lang="en-US" kern="1200" dirty="0" smtClean="0"/>
                <a:t>of Isolated </a:t>
              </a:r>
              <a:r>
                <a:rPr lang="en-US" kern="1200" dirty="0" err="1" smtClean="0"/>
                <a:t>GAlaxies</a:t>
              </a:r>
              <a:endParaRPr lang="en-US" kern="1200" dirty="0"/>
            </a:p>
          </p:txBody>
        </p:sp>
      </p:grpSp>
      <p:pic>
        <p:nvPicPr>
          <p:cNvPr id="7" name="Picture 6" descr="cig96.sampleopt.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8" y="2798257"/>
            <a:ext cx="1941591" cy="2223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586597" y="3817985"/>
            <a:ext cx="20668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isolation criteria?</a:t>
            </a:r>
            <a:endParaRPr lang="en-US" sz="2000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56821" y="1003640"/>
            <a:ext cx="1954391" cy="1738923"/>
            <a:chOff x="1375666" y="3474357"/>
            <a:chExt cx="2427087" cy="2159508"/>
          </a:xfrm>
        </p:grpSpPr>
        <p:sp>
          <p:nvSpPr>
            <p:cNvPr id="10" name="Parallelogram 9"/>
            <p:cNvSpPr/>
            <p:nvPr/>
          </p:nvSpPr>
          <p:spPr>
            <a:xfrm>
              <a:off x="1681640" y="3967799"/>
              <a:ext cx="1380443" cy="340179"/>
            </a:xfrm>
            <a:prstGeom prst="parallelogram">
              <a:avLst>
                <a:gd name="adj" fmla="val 172810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000090"/>
                </a:gs>
                <a:gs pos="31000">
                  <a:srgbClr val="FFFF00"/>
                </a:gs>
                <a:gs pos="65000">
                  <a:srgbClr val="008000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creen Shot 2014-11-03 at 18.39.46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96" b="28130"/>
            <a:stretch/>
          </p:blipFill>
          <p:spPr>
            <a:xfrm>
              <a:off x="2191699" y="3474357"/>
              <a:ext cx="725911" cy="592552"/>
            </a:xfrm>
            <a:prstGeom prst="rect">
              <a:avLst/>
            </a:prstGeom>
          </p:spPr>
        </p:pic>
        <p:sp>
          <p:nvSpPr>
            <p:cNvPr id="12" name="Parallelogram 11"/>
            <p:cNvSpPr/>
            <p:nvPr/>
          </p:nvSpPr>
          <p:spPr>
            <a:xfrm rot="16200000" flipV="1">
              <a:off x="2133914" y="4295005"/>
              <a:ext cx="1256390" cy="599947"/>
            </a:xfrm>
            <a:prstGeom prst="parallelogram">
              <a:avLst>
                <a:gd name="adj" fmla="val 58316"/>
              </a:avLst>
            </a:prstGeom>
            <a:gradFill flip="none" rotWithShape="1">
              <a:gsLst>
                <a:gs pos="0">
                  <a:srgbClr val="FF6600"/>
                </a:gs>
                <a:gs pos="100000">
                  <a:srgbClr val="000090"/>
                </a:gs>
                <a:gs pos="31000">
                  <a:srgbClr val="FFFF00"/>
                </a:gs>
                <a:gs pos="65000">
                  <a:srgbClr val="008000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Screen Shot 2014-11-03 at 18.39.11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665" y="4307978"/>
              <a:ext cx="788740" cy="916213"/>
            </a:xfrm>
            <a:prstGeom prst="rect">
              <a:avLst/>
            </a:prstGeom>
          </p:spPr>
        </p:pic>
        <p:pic>
          <p:nvPicPr>
            <p:cNvPr id="18" name="Picture 17" descr="Screen Shot 2014-11-03 at 18.38.34.png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21"/>
            <a:stretch/>
          </p:blipFill>
          <p:spPr>
            <a:xfrm>
              <a:off x="1804490" y="3623392"/>
              <a:ext cx="774418" cy="62741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 rot="19710947">
              <a:off x="2321411" y="4846152"/>
              <a:ext cx="1481342" cy="432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frequency</a:t>
              </a:r>
              <a:endParaRPr 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1193807" y="4414386"/>
              <a:ext cx="796457" cy="4327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DEC</a:t>
              </a:r>
              <a:endParaRPr 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76114" y="5201125"/>
              <a:ext cx="650419" cy="432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RA</a:t>
              </a:r>
              <a:endParaRPr lang="en-US" sz="10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63812" y="1494140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atalogue of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solated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alaxies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25804" y="2464850"/>
            <a:ext cx="1463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00"/>
                </a:solidFill>
              </a:rPr>
              <a:t>Karatchenseva</a:t>
            </a:r>
            <a:r>
              <a:rPr lang="en-US" sz="1200" dirty="0" smtClean="0">
                <a:solidFill>
                  <a:srgbClr val="FFFF00"/>
                </a:solidFill>
              </a:rPr>
              <a:t>+ 73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423" y="4514022"/>
            <a:ext cx="588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 smtClean="0"/>
              <a:t>CIG96</a:t>
            </a:r>
            <a:br>
              <a:rPr lang="en-US" sz="1100" dirty="0" smtClean="0"/>
            </a:br>
            <a:r>
              <a:rPr lang="en-US" sz="900" dirty="0" smtClean="0"/>
              <a:t>SDSS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6308448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7606536" y="34101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65789" y="1181939"/>
            <a:ext cx="49832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POSS I</a:t>
            </a:r>
            <a:r>
              <a:rPr lang="en-US" sz="1600" dirty="0"/>
              <a:t>+</a:t>
            </a:r>
            <a:r>
              <a:rPr lang="en-US" sz="1600" dirty="0" smtClean="0"/>
              <a:t>II 		R ≥ 0.5 Mpc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m</a:t>
            </a:r>
            <a:r>
              <a:rPr lang="en-US" sz="1600" baseline="-25000" dirty="0" smtClean="0"/>
              <a:t>B</a:t>
            </a:r>
            <a:r>
              <a:rPr lang="en-US" sz="1600" dirty="0" smtClean="0"/>
              <a:t> &lt; 17.5</a:t>
            </a:r>
            <a:r>
              <a:rPr lang="en-US" sz="1600" dirty="0"/>
              <a:t> </a:t>
            </a:r>
            <a:r>
              <a:rPr lang="en-US" sz="1600" dirty="0" smtClean="0"/>
              <a:t>mag	V &gt; 1500 km</a:t>
            </a:r>
            <a:r>
              <a:rPr lang="en-US" sz="1600" dirty="0"/>
              <a:t>/</a:t>
            </a:r>
            <a:r>
              <a:rPr lang="en-US" sz="1600" dirty="0" smtClean="0"/>
              <a:t>s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857362" y="2558341"/>
            <a:ext cx="3061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✪"/>
            </a:pPr>
            <a:r>
              <a:rPr lang="en-US" sz="1600" dirty="0" smtClean="0"/>
              <a:t>Local number</a:t>
            </a:r>
            <a:r>
              <a:rPr lang="en-US" sz="1600" dirty="0"/>
              <a:t> </a:t>
            </a:r>
            <a:r>
              <a:rPr lang="en-US" sz="1600" dirty="0" smtClean="0"/>
              <a:t>density: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5689" y="2558341"/>
            <a:ext cx="313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charset="2"/>
              <a:buChar char="✪"/>
            </a:pPr>
            <a:r>
              <a:rPr lang="en-US" sz="1600" dirty="0" smtClean="0"/>
              <a:t>Tidal </a:t>
            </a:r>
            <a:r>
              <a:rPr lang="en-US" sz="1600" dirty="0"/>
              <a:t>strength </a:t>
            </a:r>
            <a:r>
              <a:rPr lang="en-US" sz="1600" dirty="0" smtClean="0"/>
              <a:t>estimation: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7362" y="3441155"/>
            <a:ext cx="3197309" cy="10464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 smtClean="0"/>
          </a:p>
          <a:p>
            <a:pPr algn="ctr"/>
            <a:r>
              <a:rPr lang="el-GR" dirty="0" smtClean="0"/>
              <a:t>η</a:t>
            </a:r>
            <a:r>
              <a:rPr lang="el-GR" baseline="-25000" dirty="0" smtClean="0"/>
              <a:t>K</a:t>
            </a:r>
            <a:r>
              <a:rPr lang="en-US" baseline="-25000" dirty="0" smtClean="0"/>
              <a:t>  </a:t>
            </a:r>
            <a:r>
              <a:rPr lang="en-US" dirty="0" smtClean="0"/>
              <a:t> </a:t>
            </a:r>
            <a:r>
              <a:rPr lang="en-US" i="1" dirty="0" smtClean="0"/>
              <a:t>α</a:t>
            </a:r>
            <a:r>
              <a:rPr lang="en-US" dirty="0" smtClean="0"/>
              <a:t>   log </a:t>
            </a:r>
            <a:r>
              <a:rPr lang="en-US" sz="2400" dirty="0" smtClean="0"/>
              <a:t>[</a:t>
            </a:r>
            <a:r>
              <a:rPr lang="en-US" dirty="0" smtClean="0"/>
              <a:t> k -1 / V(r</a:t>
            </a:r>
            <a:r>
              <a:rPr lang="en-US" baseline="-25000" dirty="0" smtClean="0"/>
              <a:t>k</a:t>
            </a:r>
            <a:r>
              <a:rPr lang="en-US" dirty="0" smtClean="0"/>
              <a:t>) </a:t>
            </a:r>
            <a:r>
              <a:rPr lang="en-US" sz="2400" dirty="0" smtClean="0"/>
              <a:t>]</a:t>
            </a:r>
            <a:endParaRPr lang="en-US" dirty="0" smtClean="0"/>
          </a:p>
          <a:p>
            <a:pPr algn="ctr"/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735156" y="4907997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charset="0"/>
              <a:buChar char="þ"/>
            </a:pPr>
            <a:r>
              <a:rPr lang="en-US" dirty="0" smtClean="0"/>
              <a:t>distance</a:t>
            </a:r>
          </a:p>
          <a:p>
            <a:pPr marL="285750" indent="-285750">
              <a:buClr>
                <a:srgbClr val="FF0000"/>
              </a:buClr>
              <a:buFont typeface="Wingdings" charset="0"/>
              <a:buChar char="ý"/>
            </a:pPr>
            <a:r>
              <a:rPr lang="en-US" dirty="0" smtClean="0">
                <a:sym typeface="Wingdings"/>
              </a:rPr>
              <a:t>size/mass</a:t>
            </a:r>
          </a:p>
        </p:txBody>
      </p:sp>
      <p:sp>
        <p:nvSpPr>
          <p:cNvPr id="19" name="Title 2"/>
          <p:cNvSpPr txBox="1">
            <a:spLocks/>
          </p:cNvSpPr>
          <p:nvPr/>
        </p:nvSpPr>
        <p:spPr>
          <a:xfrm>
            <a:off x="168127" y="72572"/>
            <a:ext cx="7543800" cy="617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isolation</a:t>
            </a:r>
            <a:endParaRPr 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5128436" y="3254199"/>
            <a:ext cx="3197309" cy="163121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000" dirty="0" smtClean="0"/>
          </a:p>
          <a:p>
            <a:pPr algn="ctr"/>
            <a:r>
              <a:rPr lang="en-US" sz="2000" dirty="0"/>
              <a:t>Q</a:t>
            </a:r>
            <a:r>
              <a:rPr lang="en-US" sz="2000" baseline="-25000" dirty="0"/>
              <a:t>ip</a:t>
            </a:r>
            <a:r>
              <a:rPr lang="en-US" sz="2000" dirty="0"/>
              <a:t> = F</a:t>
            </a:r>
            <a:r>
              <a:rPr lang="en-US" sz="2000" baseline="-25000" dirty="0"/>
              <a:t>tidal</a:t>
            </a:r>
            <a:r>
              <a:rPr lang="en-US" sz="2000" dirty="0"/>
              <a:t> / F</a:t>
            </a:r>
            <a:r>
              <a:rPr lang="en-US" sz="2000" baseline="-25000" dirty="0"/>
              <a:t>bind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Q = log(Σ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Q</a:t>
            </a:r>
            <a:r>
              <a:rPr lang="en-US" sz="2000" baseline="-25000" dirty="0" smtClean="0"/>
              <a:t>ip</a:t>
            </a:r>
            <a:r>
              <a:rPr lang="en-US" sz="2000" dirty="0" smtClean="0"/>
              <a:t>)</a:t>
            </a:r>
          </a:p>
          <a:p>
            <a:pPr algn="ctr"/>
            <a:endParaRPr lang="en-US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99126" y="2477699"/>
            <a:ext cx="426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Q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01615" y="2470507"/>
            <a:ext cx="55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 </a:t>
            </a:r>
            <a:r>
              <a:rPr lang="el-GR" sz="2400" dirty="0"/>
              <a:t>η</a:t>
            </a:r>
            <a:r>
              <a:rPr lang="el-GR" sz="2400" baseline="-25000" dirty="0"/>
              <a:t>K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12793" y="521292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5"/>
              </a:buClr>
              <a:buFont typeface="Wingdings" charset="0"/>
              <a:buChar char="þ"/>
            </a:pPr>
            <a:r>
              <a:rPr lang="en-US" dirty="0" smtClean="0"/>
              <a:t>size/mass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57403" y="2808260"/>
            <a:ext cx="0" cy="277399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00411" y="5989504"/>
            <a:ext cx="1762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FFFF00"/>
                </a:solidFill>
              </a:rPr>
              <a:t>Verley PhD</a:t>
            </a:r>
          </a:p>
          <a:p>
            <a:pPr algn="r"/>
            <a:r>
              <a:rPr lang="en-US" sz="1200" dirty="0" smtClean="0">
                <a:solidFill>
                  <a:srgbClr val="FFFF00"/>
                </a:solidFill>
              </a:rPr>
              <a:t>Verley+ 07ab</a:t>
            </a:r>
          </a:p>
          <a:p>
            <a:pPr algn="r"/>
            <a:r>
              <a:rPr lang="en-US" sz="1200" dirty="0" err="1">
                <a:solidFill>
                  <a:srgbClr val="FFFF00"/>
                </a:solidFill>
              </a:rPr>
              <a:t>Argudo-</a:t>
            </a:r>
            <a:r>
              <a:rPr lang="en-US" sz="1200" dirty="0" err="1" smtClean="0">
                <a:solidFill>
                  <a:srgbClr val="FFFF00"/>
                </a:solidFill>
              </a:rPr>
              <a:t>Fernández</a:t>
            </a:r>
            <a:r>
              <a:rPr lang="en-US" sz="1200" dirty="0">
                <a:solidFill>
                  <a:srgbClr val="FFFF00"/>
                </a:solidFill>
              </a:rPr>
              <a:t>+ </a:t>
            </a:r>
            <a:r>
              <a:rPr lang="en-US" sz="1200" dirty="0" smtClean="0">
                <a:solidFill>
                  <a:srgbClr val="FFFF00"/>
                </a:solidFill>
              </a:rPr>
              <a:t>13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50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"/>
          <p:cNvSpPr txBox="1">
            <a:spLocks/>
          </p:cNvSpPr>
          <p:nvPr/>
        </p:nvSpPr>
        <p:spPr>
          <a:xfrm>
            <a:off x="168127" y="72572"/>
            <a:ext cx="7543800" cy="617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9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 smtClean="0"/>
              <a:t>isolation</a:t>
            </a:r>
            <a:endParaRPr lang="en-US" sz="48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0334" y="293349"/>
            <a:ext cx="3640705" cy="995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✪"/>
            </a:pPr>
            <a:r>
              <a:rPr lang="en-US" sz="1600" dirty="0" smtClean="0"/>
              <a:t>Local number</a:t>
            </a:r>
            <a:r>
              <a:rPr lang="en-US" sz="1600" dirty="0"/>
              <a:t> </a:t>
            </a:r>
            <a:r>
              <a:rPr lang="en-US" sz="1600" dirty="0" smtClean="0"/>
              <a:t>density:    </a:t>
            </a:r>
            <a:r>
              <a:rPr lang="el-GR" sz="2400" dirty="0" smtClean="0"/>
              <a:t>η</a:t>
            </a:r>
            <a:r>
              <a:rPr lang="el-GR" sz="2400" baseline="-25000" dirty="0" smtClean="0"/>
              <a:t>K</a:t>
            </a:r>
            <a:endParaRPr lang="en-US" sz="2800" dirty="0" smtClean="0"/>
          </a:p>
          <a:p>
            <a:pPr marL="285750" indent="-285750">
              <a:buFont typeface="Wingdings" charset="2"/>
              <a:buChar char="✪"/>
            </a:pPr>
            <a:r>
              <a:rPr lang="en-US" sz="1600" dirty="0" smtClean="0"/>
              <a:t>Tidal </a:t>
            </a:r>
            <a:r>
              <a:rPr lang="en-US" sz="1600" dirty="0"/>
              <a:t>strength estimation: </a:t>
            </a:r>
            <a:r>
              <a:rPr lang="en-US" sz="1600" dirty="0" smtClean="0"/>
              <a:t>   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kar</a:t>
            </a:r>
            <a:endParaRPr lang="en-US" sz="2400" baseline="-25000" dirty="0"/>
          </a:p>
          <a:p>
            <a:endParaRPr lang="en-US" sz="1600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7491852" y="6255289"/>
            <a:ext cx="9779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Verley+ 07b</a:t>
            </a:r>
            <a:endParaRPr lang="en-US" sz="1200" dirty="0">
              <a:solidFill>
                <a:srgbClr val="FFFF00"/>
              </a:solidFill>
            </a:endParaRPr>
          </a:p>
        </p:txBody>
      </p:sp>
      <p:pic>
        <p:nvPicPr>
          <p:cNvPr id="3" name="Picture 2" descr="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3" y="1288493"/>
            <a:ext cx="6630345" cy="524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9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sp>
        <p:nvSpPr>
          <p:cNvPr id="18" name="TextBox 17"/>
          <p:cNvSpPr txBox="1"/>
          <p:nvPr/>
        </p:nvSpPr>
        <p:spPr>
          <a:xfrm>
            <a:off x="1" y="108973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…despite being highly isolated galaxies, asymmetries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356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68127" y="72572"/>
            <a:ext cx="7543800" cy="617797"/>
          </a:xfrm>
        </p:spPr>
        <p:txBody>
          <a:bodyPr/>
          <a:lstStyle/>
          <a:p>
            <a:r>
              <a:rPr lang="en-US" sz="3600" dirty="0" smtClean="0"/>
              <a:t>faint features</a:t>
            </a:r>
            <a:endParaRPr lang="en-US" sz="4800" dirty="0"/>
          </a:p>
        </p:txBody>
      </p:sp>
      <p:pic>
        <p:nvPicPr>
          <p:cNvPr id="20" name="Picture 19" descr="cig2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1" y="2526797"/>
            <a:ext cx="3535348" cy="23634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08973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…despite being highly isolated galaxies, asymmetries EXIST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8127" y="4910073"/>
            <a:ext cx="119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Espada+ 05, 11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439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2418</TotalTime>
  <Words>1021</Words>
  <Application>Microsoft Macintosh PowerPoint</Application>
  <PresentationFormat>On-screen Show (4:3)</PresentationFormat>
  <Paragraphs>291</Paragraphs>
  <Slides>35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Elemental</vt:lpstr>
      <vt:lpstr>PowerPoint Presentation</vt:lpstr>
      <vt:lpstr>motivation</vt:lpstr>
      <vt:lpstr>motivation</vt:lpstr>
      <vt:lpstr>motivation</vt:lpstr>
      <vt:lpstr>description</vt:lpstr>
      <vt:lpstr>PowerPoint Presentation</vt:lpstr>
      <vt:lpstr>PowerPoint Presentation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faint features</vt:lpstr>
      <vt:lpstr>future work</vt:lpstr>
      <vt:lpstr>future work</vt:lpstr>
      <vt:lpstr>future work</vt:lpstr>
      <vt:lpstr>PowerPoint Presentation</vt:lpstr>
      <vt:lpstr>PowerPoint Presentation</vt:lpstr>
      <vt:lpstr>PowerPoint Presentation</vt:lpstr>
      <vt:lpstr>PowerPoint Presentation</vt:lpstr>
      <vt:lpstr>outline</vt:lpstr>
    </vt:vector>
  </TitlesOfParts>
  <Company>ESO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environment of CIG96</dc:title>
  <dc:creator>Pablo Ramirez Moreta</dc:creator>
  <cp:lastModifiedBy>Pablo Ramirez Moreta</cp:lastModifiedBy>
  <cp:revision>94</cp:revision>
  <dcterms:created xsi:type="dcterms:W3CDTF">2014-11-03T20:19:42Z</dcterms:created>
  <dcterms:modified xsi:type="dcterms:W3CDTF">2014-11-07T19:37:14Z</dcterms:modified>
</cp:coreProperties>
</file>